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5701412" y="3246200"/>
            <a:ext cx="10490428" cy="254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000000"/>
                </a:solidFill>
                <a:latin typeface="Marta"/>
              </a:rPr>
              <a:t>ПРИМЕНЕНИЕ ШКАЛЫ ITERS-3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646898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633952" y="6339526"/>
            <a:ext cx="12625348" cy="140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Marta Bold"/>
              </a:rPr>
              <a:t>Презентуют воспитатели группы №1 «Малышарики»: Азина В.И. и Иванова Я.Е.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05572" y="8709056"/>
            <a:ext cx="6882108" cy="54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118095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4556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9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79044" y="180975"/>
            <a:ext cx="10929913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ПРОФИЛЬ КАЧЕСТВА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Наблюдение: 20.05.2023</a:t>
            </a:r>
          </a:p>
        </p:txBody>
      </p:sp>
      <p:sp>
        <p:nvSpPr>
          <p:cNvPr id="12" name="Freeform 12"/>
          <p:cNvSpPr/>
          <p:nvPr/>
        </p:nvSpPr>
        <p:spPr>
          <a:xfrm>
            <a:off x="-3009325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387018" y="1673225"/>
            <a:ext cx="5599206" cy="6941564"/>
          </a:xfrm>
          <a:custGeom>
            <a:avLst/>
            <a:gdLst/>
            <a:ahLst/>
            <a:cxnLst/>
            <a:rect l="l" t="t" r="r" b="b"/>
            <a:pathLst>
              <a:path w="5599206" h="6941564">
                <a:moveTo>
                  <a:pt x="0" y="0"/>
                </a:moveTo>
                <a:lnTo>
                  <a:pt x="5599206" y="0"/>
                </a:lnTo>
                <a:lnTo>
                  <a:pt x="5599206" y="6941565"/>
                </a:lnTo>
                <a:lnTo>
                  <a:pt x="0" y="69415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298491" y="1739911"/>
            <a:ext cx="5521304" cy="3881790"/>
          </a:xfrm>
          <a:custGeom>
            <a:avLst/>
            <a:gdLst/>
            <a:ahLst/>
            <a:cxnLst/>
            <a:rect l="l" t="t" r="r" b="b"/>
            <a:pathLst>
              <a:path w="5521304" h="3881790">
                <a:moveTo>
                  <a:pt x="0" y="0"/>
                </a:moveTo>
                <a:lnTo>
                  <a:pt x="5521304" y="0"/>
                </a:lnTo>
                <a:lnTo>
                  <a:pt x="5521304" y="3881790"/>
                </a:lnTo>
                <a:lnTo>
                  <a:pt x="0" y="3881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2135611" y="4672965"/>
            <a:ext cx="6882108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  <a:p>
            <a:pPr algn="ctr">
              <a:lnSpc>
                <a:spcPts val="3779"/>
              </a:lnSpc>
            </a:pPr>
            <a:endParaRPr/>
          </a:p>
        </p:txBody>
      </p:sp>
      <p:sp>
        <p:nvSpPr>
          <p:cNvPr id="3" name="AutoShape 3"/>
          <p:cNvSpPr/>
          <p:nvPr/>
        </p:nvSpPr>
        <p:spPr>
          <a:xfrm flipH="1" flipV="1">
            <a:off x="109049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1090490" y="7431947"/>
            <a:ext cx="762" cy="28549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6" name="Group 6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10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92058" y="904810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47378" y="450596"/>
            <a:ext cx="3486458" cy="4411188"/>
            <a:chOff x="0" y="0"/>
            <a:chExt cx="2188210" cy="2768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4"/>
              <a:stretch>
                <a:fillRect l="-44721" r="-33244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9988818" y="450596"/>
            <a:ext cx="3486458" cy="4411188"/>
            <a:chOff x="0" y="0"/>
            <a:chExt cx="2188210" cy="2768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5"/>
              <a:stretch>
                <a:fillRect l="-52" r="-52"/>
              </a:stretch>
            </a:blip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5768936" y="450596"/>
            <a:ext cx="3486458" cy="4411188"/>
            <a:chOff x="0" y="0"/>
            <a:chExt cx="2188210" cy="27686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6"/>
              <a:stretch>
                <a:fillRect l="-2525" r="-75440"/>
              </a:stretch>
            </a:blip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4120059" y="5221125"/>
            <a:ext cx="3478192" cy="4400731"/>
            <a:chOff x="0" y="0"/>
            <a:chExt cx="2188210" cy="27686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7"/>
              <a:stretch>
                <a:fillRect l="-2207" r="-75758"/>
              </a:stretch>
            </a:blip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555643" y="5231582"/>
            <a:ext cx="3478192" cy="4400731"/>
            <a:chOff x="0" y="0"/>
            <a:chExt cx="2188210" cy="27686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8"/>
              <a:stretch>
                <a:fillRect l="-38983" r="-38983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5768936" y="5221125"/>
            <a:ext cx="3486458" cy="4411188"/>
            <a:chOff x="0" y="0"/>
            <a:chExt cx="2188210" cy="27686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9"/>
              <a:stretch>
                <a:fillRect l="-38983" r="-38983"/>
              </a:stretch>
            </a:blip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9988818" y="5231582"/>
            <a:ext cx="3486458" cy="4411188"/>
            <a:chOff x="0" y="0"/>
            <a:chExt cx="2188210" cy="27686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10"/>
              <a:stretch>
                <a:fillRect l="-23564" r="-54401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4556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11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79044" y="180975"/>
            <a:ext cx="10929913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ПРОФИЛЬ КАЧЕСТВА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Наблюдение: 20.09.2023</a:t>
            </a:r>
          </a:p>
        </p:txBody>
      </p:sp>
      <p:sp>
        <p:nvSpPr>
          <p:cNvPr id="12" name="Freeform 12"/>
          <p:cNvSpPr/>
          <p:nvPr/>
        </p:nvSpPr>
        <p:spPr>
          <a:xfrm>
            <a:off x="-3009325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348596" y="1666960"/>
            <a:ext cx="5637627" cy="6939563"/>
          </a:xfrm>
          <a:custGeom>
            <a:avLst/>
            <a:gdLst/>
            <a:ahLst/>
            <a:cxnLst/>
            <a:rect l="l" t="t" r="r" b="b"/>
            <a:pathLst>
              <a:path w="5637627" h="6939563">
                <a:moveTo>
                  <a:pt x="0" y="0"/>
                </a:moveTo>
                <a:lnTo>
                  <a:pt x="5637628" y="0"/>
                </a:lnTo>
                <a:lnTo>
                  <a:pt x="5637628" y="6939563"/>
                </a:lnTo>
                <a:lnTo>
                  <a:pt x="0" y="6939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144000" y="1673225"/>
            <a:ext cx="5637627" cy="3921828"/>
          </a:xfrm>
          <a:custGeom>
            <a:avLst/>
            <a:gdLst/>
            <a:ahLst/>
            <a:cxnLst/>
            <a:rect l="l" t="t" r="r" b="b"/>
            <a:pathLst>
              <a:path w="5637627" h="3921828">
                <a:moveTo>
                  <a:pt x="0" y="0"/>
                </a:moveTo>
                <a:lnTo>
                  <a:pt x="5637627" y="0"/>
                </a:lnTo>
                <a:lnTo>
                  <a:pt x="5637627" y="3921828"/>
                </a:lnTo>
                <a:lnTo>
                  <a:pt x="0" y="39218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4556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12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009325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13876" y="2867025"/>
            <a:ext cx="12460248" cy="5346265"/>
          </a:xfrm>
          <a:custGeom>
            <a:avLst/>
            <a:gdLst/>
            <a:ahLst/>
            <a:cxnLst/>
            <a:rect l="l" t="t" r="r" b="b"/>
            <a:pathLst>
              <a:path w="12460248" h="5346265">
                <a:moveTo>
                  <a:pt x="0" y="0"/>
                </a:moveTo>
                <a:lnTo>
                  <a:pt x="12460248" y="0"/>
                </a:lnTo>
                <a:lnTo>
                  <a:pt x="12460248" y="5346266"/>
                </a:lnTo>
                <a:lnTo>
                  <a:pt x="0" y="534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52065" y="393700"/>
            <a:ext cx="14183871" cy="247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ПЕРСПЕКТИВНЫЙ ПЛАН НА 2023-2024 УЧ. ГОД ПО УЛУЧШЕНИЮ СОЗДАННЫХ УСЛОВИЙ В ГРУППЕ №1 «МАЛЫШАРИКИ» В РЕЗУЛЬТАТЕ АНАЛИЗА ШКАЛ ITERS-3</a:t>
            </a:r>
          </a:p>
          <a:p>
            <a:pPr algn="ctr">
              <a:lnSpc>
                <a:spcPts val="490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3323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13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76045" y="509609"/>
            <a:ext cx="11335911" cy="8010710"/>
          </a:xfrm>
          <a:custGeom>
            <a:avLst/>
            <a:gdLst/>
            <a:ahLst/>
            <a:cxnLst/>
            <a:rect l="l" t="t" r="r" b="b"/>
            <a:pathLst>
              <a:path w="11335911" h="8010710">
                <a:moveTo>
                  <a:pt x="0" y="0"/>
                </a:moveTo>
                <a:lnTo>
                  <a:pt x="11335910" y="0"/>
                </a:lnTo>
                <a:lnTo>
                  <a:pt x="11335910" y="8010710"/>
                </a:lnTo>
                <a:lnTo>
                  <a:pt x="0" y="8010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E9C7C6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3323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859155" y="280561"/>
            <a:ext cx="1562612" cy="98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4759300" y="3737164"/>
            <a:ext cx="8769400" cy="191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E9C7C6"/>
                </a:solidFill>
                <a:latin typeface="Marta Bold"/>
              </a:rPr>
              <a:t>Спасибо за внимание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9FC3D0"/>
                </a:solidFill>
                <a:latin typeface="Marta Bold"/>
              </a:rPr>
              <a:t>Творческих Вам успехов!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46061" y="3504356"/>
            <a:ext cx="4106580" cy="5195788"/>
            <a:chOff x="0" y="0"/>
            <a:chExt cx="2188210" cy="2768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4"/>
              <a:stretch>
                <a:fillRect l="-23555" r="-54410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006685" y="261628"/>
            <a:ext cx="4015896" cy="5081053"/>
            <a:chOff x="0" y="0"/>
            <a:chExt cx="2188210" cy="2768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5"/>
              <a:stretch>
                <a:fillRect l="-34680" r="-4328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53980" y="4473772"/>
            <a:ext cx="13180039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Marta"/>
              </a:rPr>
              <a:t> - это механизм, позволяющий выявить индивидуальные особенности и перспективы развития ребенка, который необходим педагогу для получения «обратной связи», в процессе взаимодействия с ребенком или с группой детей.</a:t>
            </a:r>
          </a:p>
          <a:p>
            <a:pPr>
              <a:lnSpc>
                <a:spcPts val="504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5" name="AutoShape 5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553980" y="1530350"/>
            <a:ext cx="13180039" cy="228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Marta Bold"/>
              </a:rPr>
              <a:t>ПЕДАГОГИЧЕСКАЯ ДИАГНОСТИКА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1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3323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2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76045" y="509609"/>
            <a:ext cx="11335911" cy="8010710"/>
          </a:xfrm>
          <a:custGeom>
            <a:avLst/>
            <a:gdLst/>
            <a:ahLst/>
            <a:cxnLst/>
            <a:rect l="l" t="t" r="r" b="b"/>
            <a:pathLst>
              <a:path w="11335911" h="8010710">
                <a:moveTo>
                  <a:pt x="0" y="0"/>
                </a:moveTo>
                <a:lnTo>
                  <a:pt x="11335910" y="0"/>
                </a:lnTo>
                <a:lnTo>
                  <a:pt x="11335910" y="8010710"/>
                </a:lnTo>
                <a:lnTo>
                  <a:pt x="0" y="8010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2135611" y="4672965"/>
            <a:ext cx="6882108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  <a:p>
            <a:pPr algn="ctr">
              <a:lnSpc>
                <a:spcPts val="3779"/>
              </a:lnSpc>
            </a:pPr>
            <a:endParaRPr/>
          </a:p>
        </p:txBody>
      </p:sp>
      <p:sp>
        <p:nvSpPr>
          <p:cNvPr id="3" name="AutoShape 3"/>
          <p:cNvSpPr/>
          <p:nvPr/>
        </p:nvSpPr>
        <p:spPr>
          <a:xfrm flipH="1" flipV="1">
            <a:off x="109049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1090490" y="7431947"/>
            <a:ext cx="762" cy="28549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6" name="Group 6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3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92058" y="904810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928439" y="3300645"/>
            <a:ext cx="4708734" cy="5957655"/>
            <a:chOff x="0" y="0"/>
            <a:chExt cx="2188210" cy="2768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4"/>
              <a:stretch>
                <a:fillRect t="-16596" b="-16596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550566" y="3300645"/>
            <a:ext cx="4708734" cy="5957655"/>
            <a:chOff x="0" y="0"/>
            <a:chExt cx="2188210" cy="2768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5"/>
              <a:stretch>
                <a:fillRect l="-273" r="-273"/>
              </a:stretch>
            </a:blip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7239503" y="1028700"/>
            <a:ext cx="4708734" cy="5957655"/>
            <a:chOff x="0" y="0"/>
            <a:chExt cx="2188210" cy="27686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6"/>
              <a:stretch>
                <a:fillRect l="-38983" r="-38983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5825"/>
            <a:ext cx="16230600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Marta Bold"/>
              </a:rPr>
              <a:t>ПОДШКАЛЫ ITERS-3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42835" y="2191684"/>
            <a:ext cx="1105361" cy="110536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42835" y="2246756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42835" y="3551620"/>
            <a:ext cx="1105361" cy="110536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42835" y="3606692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2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42835" y="6143342"/>
            <a:ext cx="1105361" cy="11053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026608" y="2435916"/>
            <a:ext cx="14232692" cy="54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предметно-пространственная среда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 rot="-5400000">
            <a:off x="-2373736" y="4911090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19" name="AutoShape 19"/>
          <p:cNvSpPr/>
          <p:nvPr/>
        </p:nvSpPr>
        <p:spPr>
          <a:xfrm flipH="1" flipV="1">
            <a:off x="1090490" y="7415461"/>
            <a:ext cx="762" cy="287143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109049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22" name="Group 22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4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9697545" y="878816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64423" y="-164117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742835" y="4847481"/>
            <a:ext cx="1105361" cy="110536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742835" y="4902553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3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742835" y="7439203"/>
            <a:ext cx="1105361" cy="110536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42835" y="8705620"/>
            <a:ext cx="1105361" cy="110536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742835" y="6200492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742835" y="7479553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5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42835" y="8760692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6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26608" y="5155699"/>
            <a:ext cx="14232692" cy="54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развитие речи и книги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029171" y="3795852"/>
            <a:ext cx="14232692" cy="54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присмотр и уход за детьми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026608" y="7688017"/>
            <a:ext cx="14232692" cy="54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взаимодействие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029171" y="6385320"/>
            <a:ext cx="14232692" cy="54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виды активности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029171" y="8945520"/>
            <a:ext cx="14232692" cy="540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структурирование программы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53980" y="2641017"/>
            <a:ext cx="503827" cy="50382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53980" y="4055900"/>
            <a:ext cx="503827" cy="50382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84992" y="2790836"/>
            <a:ext cx="503827" cy="5038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84992" y="4155323"/>
            <a:ext cx="503827" cy="50382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553980" y="885825"/>
            <a:ext cx="13180039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Marta Bold"/>
              </a:rPr>
              <a:t>7-БАЛЛЬНОЕ ОЦЕНИВАНИЕ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60980" y="2545767"/>
            <a:ext cx="6442963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Marta Bold"/>
              </a:rPr>
              <a:t> 1 (неудовлетворительно)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-2135611" y="4672965"/>
            <a:ext cx="6882108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  <a:p>
            <a:pPr algn="ctr">
              <a:lnSpc>
                <a:spcPts val="3779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2472280" y="5067300"/>
            <a:ext cx="14168181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arta Bold"/>
              </a:rPr>
              <a:t>При подсчете баллов в шкале ITERS-3 сохраняется практика учета индикаторов качества с ответами в виде «Да» / «Нет» и оценивание каждого показателя по баллам от 1 до 7.</a:t>
            </a:r>
          </a:p>
          <a:p>
            <a:pPr algn="just">
              <a:lnSpc>
                <a:spcPts val="4200"/>
              </a:lnSpc>
            </a:pPr>
            <a:endParaRPr/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arta Bold"/>
              </a:rPr>
              <a:t>Рекомендуется оценивать все индикаторы, помимо тех, которые необходимы для определения количества баллов, выставляемых за показатель, для того, чтобы обеспечить более полную точку зрения на качество и более четкие инструкции для его улучшения.</a:t>
            </a:r>
          </a:p>
        </p:txBody>
      </p:sp>
      <p:sp>
        <p:nvSpPr>
          <p:cNvPr id="21" name="AutoShape 21"/>
          <p:cNvSpPr/>
          <p:nvPr/>
        </p:nvSpPr>
        <p:spPr>
          <a:xfrm flipH="1" flipV="1">
            <a:off x="1090490" y="7478963"/>
            <a:ext cx="762" cy="2807934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H="1" flipV="1">
            <a:off x="109049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24" name="Group 24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5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263762" y="-145860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804788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1340359" y="2645875"/>
            <a:ext cx="5381802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Marta Bold"/>
              </a:rPr>
              <a:t>3 (минимально)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60980" y="3960650"/>
            <a:ext cx="5381802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Marta Bold"/>
              </a:rPr>
              <a:t>5 (хорошо)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340359" y="4010362"/>
            <a:ext cx="5381802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Marta Bold"/>
              </a:rPr>
              <a:t>7 (отлично)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2135611" y="4672965"/>
            <a:ext cx="6882108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  <a:p>
            <a:pPr algn="ctr">
              <a:lnSpc>
                <a:spcPts val="3779"/>
              </a:lnSpc>
            </a:pPr>
            <a:endParaRPr/>
          </a:p>
        </p:txBody>
      </p:sp>
      <p:sp>
        <p:nvSpPr>
          <p:cNvPr id="3" name="AutoShape 3"/>
          <p:cNvSpPr/>
          <p:nvPr/>
        </p:nvSpPr>
        <p:spPr>
          <a:xfrm flipH="1" flipV="1">
            <a:off x="109049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1090490" y="7431947"/>
            <a:ext cx="762" cy="28549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6" name="Group 6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6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92058" y="904810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643008" y="1028700"/>
            <a:ext cx="4869157" cy="6160628"/>
            <a:chOff x="0" y="0"/>
            <a:chExt cx="2188210" cy="2768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4"/>
              <a:stretch>
                <a:fillRect l="-52" r="-52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9648276" y="1028700"/>
            <a:ext cx="4869157" cy="6160628"/>
            <a:chOff x="0" y="0"/>
            <a:chExt cx="2188210" cy="2768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88210" cy="2768600"/>
            </a:xfrm>
            <a:custGeom>
              <a:avLst/>
              <a:gdLst/>
              <a:ahLst/>
              <a:cxnLst/>
              <a:rect l="l" t="t" r="r" b="b"/>
              <a:pathLst>
                <a:path w="2188210" h="2768600">
                  <a:moveTo>
                    <a:pt x="0" y="0"/>
                  </a:moveTo>
                  <a:lnTo>
                    <a:pt x="0" y="2768600"/>
                  </a:lnTo>
                  <a:lnTo>
                    <a:pt x="1558290" y="2768600"/>
                  </a:lnTo>
                  <a:lnTo>
                    <a:pt x="1558290" y="2569210"/>
                  </a:lnTo>
                  <a:lnTo>
                    <a:pt x="195580" y="2569210"/>
                  </a:lnTo>
                  <a:lnTo>
                    <a:pt x="195580" y="168910"/>
                  </a:lnTo>
                  <a:lnTo>
                    <a:pt x="1993900" y="168910"/>
                  </a:lnTo>
                  <a:lnTo>
                    <a:pt x="1993900" y="2166620"/>
                  </a:lnTo>
                  <a:lnTo>
                    <a:pt x="2188210" y="2166620"/>
                  </a:lnTo>
                  <a:lnTo>
                    <a:pt x="2188210" y="0"/>
                  </a:ln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558290" y="2166620"/>
              <a:ext cx="629920" cy="601980"/>
            </a:xfrm>
            <a:custGeom>
              <a:avLst/>
              <a:gdLst/>
              <a:ahLst/>
              <a:cxnLst/>
              <a:rect l="l" t="t" r="r" b="b"/>
              <a:pathLst>
                <a:path w="629920" h="601980">
                  <a:moveTo>
                    <a:pt x="435610" y="0"/>
                  </a:moveTo>
                  <a:lnTo>
                    <a:pt x="0" y="0"/>
                  </a:lnTo>
                  <a:lnTo>
                    <a:pt x="0" y="402590"/>
                  </a:lnTo>
                  <a:lnTo>
                    <a:pt x="0" y="601980"/>
                  </a:lnTo>
                  <a:lnTo>
                    <a:pt x="629920" y="0"/>
                  </a:lnTo>
                  <a:close/>
                </a:path>
              </a:pathLst>
            </a:custGeom>
            <a:solidFill>
              <a:srgbClr val="9FC3D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95580" y="168910"/>
              <a:ext cx="1798320" cy="2400300"/>
            </a:xfrm>
            <a:custGeom>
              <a:avLst/>
              <a:gdLst/>
              <a:ahLst/>
              <a:cxnLst/>
              <a:rect l="l" t="t" r="r" b="b"/>
              <a:pathLst>
                <a:path w="1798320" h="2400300">
                  <a:moveTo>
                    <a:pt x="1798320" y="1997710"/>
                  </a:moveTo>
                  <a:lnTo>
                    <a:pt x="1798320" y="0"/>
                  </a:lnTo>
                  <a:lnTo>
                    <a:pt x="0" y="0"/>
                  </a:lnTo>
                  <a:lnTo>
                    <a:pt x="0" y="2400300"/>
                  </a:lnTo>
                  <a:lnTo>
                    <a:pt x="1362710" y="2400300"/>
                  </a:lnTo>
                  <a:lnTo>
                    <a:pt x="1362710" y="1997710"/>
                  </a:lnTo>
                  <a:close/>
                </a:path>
              </a:pathLst>
            </a:custGeom>
            <a:blipFill>
              <a:blip r:embed="rId5"/>
              <a:stretch>
                <a:fillRect l="-16737" r="-16737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2034332" y="7226267"/>
            <a:ext cx="6172926" cy="167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arta Bold"/>
              </a:rPr>
              <a:t>Воспитатель группы №1 «Малышарики»: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Азина Вероника Ивановна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93083" y="7226267"/>
            <a:ext cx="6172926" cy="167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arta Bold"/>
              </a:rPr>
              <a:t>Воспитатель группы №1 «Малышарики»: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Иванова Яна Евгеньевна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2946" y="8800282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4556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7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79044" y="180975"/>
            <a:ext cx="10929913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ПРОФИЛЬ КАЧЕСТВА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arta Bold"/>
              </a:rPr>
              <a:t>Наблюдение: 20.05.2023</a:t>
            </a:r>
          </a:p>
        </p:txBody>
      </p:sp>
      <p:sp>
        <p:nvSpPr>
          <p:cNvPr id="12" name="Freeform 12"/>
          <p:cNvSpPr/>
          <p:nvPr/>
        </p:nvSpPr>
        <p:spPr>
          <a:xfrm>
            <a:off x="-3009325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387018" y="1673225"/>
            <a:ext cx="5599206" cy="6941564"/>
          </a:xfrm>
          <a:custGeom>
            <a:avLst/>
            <a:gdLst/>
            <a:ahLst/>
            <a:cxnLst/>
            <a:rect l="l" t="t" r="r" b="b"/>
            <a:pathLst>
              <a:path w="5599206" h="6941564">
                <a:moveTo>
                  <a:pt x="0" y="0"/>
                </a:moveTo>
                <a:lnTo>
                  <a:pt x="5599206" y="0"/>
                </a:lnTo>
                <a:lnTo>
                  <a:pt x="5599206" y="6941565"/>
                </a:lnTo>
                <a:lnTo>
                  <a:pt x="0" y="69415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298491" y="1739911"/>
            <a:ext cx="5521304" cy="3881790"/>
          </a:xfrm>
          <a:custGeom>
            <a:avLst/>
            <a:gdLst/>
            <a:ahLst/>
            <a:cxnLst/>
            <a:rect l="l" t="t" r="r" b="b"/>
            <a:pathLst>
              <a:path w="5521304" h="3881790">
                <a:moveTo>
                  <a:pt x="0" y="0"/>
                </a:moveTo>
                <a:lnTo>
                  <a:pt x="5521304" y="0"/>
                </a:lnTo>
                <a:lnTo>
                  <a:pt x="5521304" y="3881790"/>
                </a:lnTo>
                <a:lnTo>
                  <a:pt x="0" y="3881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56803">
            <a:off x="1923810" y="2251084"/>
            <a:ext cx="1105361" cy="110536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3810" y="2310488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241573" y="2251084"/>
            <a:ext cx="1105361" cy="110536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241573" y="2310488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254785" y="5410668"/>
            <a:ext cx="1105361" cy="110536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029171" y="2174884"/>
            <a:ext cx="5223665" cy="2169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Насколько среда создает условия для эмоционального благополучия ребенка?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 rot="-5400000">
            <a:off x="-2373736" y="4911090"/>
            <a:ext cx="688210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Marta Bold"/>
              </a:rPr>
              <a:t>МДОУ д/с № 21 «Мозаика»</a:t>
            </a:r>
          </a:p>
        </p:txBody>
      </p:sp>
      <p:sp>
        <p:nvSpPr>
          <p:cNvPr id="18" name="AutoShape 18"/>
          <p:cNvSpPr/>
          <p:nvPr/>
        </p:nvSpPr>
        <p:spPr>
          <a:xfrm flipH="1" flipV="1">
            <a:off x="1090490" y="7415461"/>
            <a:ext cx="762" cy="287143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H="1" flipV="1">
            <a:off x="109049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15859155" y="0"/>
            <a:ext cx="1562612" cy="1673225"/>
            <a:chOff x="0" y="0"/>
            <a:chExt cx="2083482" cy="2230967"/>
          </a:xfrm>
        </p:grpSpPr>
        <p:grpSp>
          <p:nvGrpSpPr>
            <p:cNvPr id="21" name="Group 21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0" y="418532"/>
              <a:ext cx="2083482" cy="1265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5"/>
                </a:lnSpc>
              </a:pPr>
              <a:r>
                <a:rPr lang="en-US" sz="5575">
                  <a:solidFill>
                    <a:srgbClr val="000000"/>
                  </a:solidFill>
                  <a:latin typeface="Marta Bold"/>
                </a:rPr>
                <a:t>8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9697545" y="878816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64423" y="-164117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1923810" y="5410668"/>
            <a:ext cx="1105361" cy="110536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23810" y="5470072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54785" y="5470072"/>
            <a:ext cx="1105361" cy="87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8"/>
              </a:lnSpc>
            </a:pPr>
            <a:r>
              <a:rPr lang="en-US" sz="5034">
                <a:solidFill>
                  <a:srgbClr val="000000"/>
                </a:solidFill>
                <a:latin typeface="Marta Bold"/>
              </a:rPr>
              <a:t>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90229" y="5334468"/>
            <a:ext cx="5435905" cy="162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Насколько соблюдается баланс во взаимодействии взрослых и детей?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22071" y="5334468"/>
            <a:ext cx="5633249" cy="325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Насколько дети активны в процессе обучения? Какие условия созданы для стимулирования детской любознательности и учения?</a:t>
            </a:r>
          </a:p>
          <a:p>
            <a:pPr algn="ctr">
              <a:lnSpc>
                <a:spcPts val="4322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10346934" y="2174884"/>
            <a:ext cx="5349886" cy="271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>
                <a:solidFill>
                  <a:srgbClr val="000000"/>
                </a:solidFill>
                <a:latin typeface="Marta Bold"/>
              </a:rPr>
              <a:t>Как среда способствует развитию творческого и критического мышления детей?</a:t>
            </a:r>
          </a:p>
          <a:p>
            <a:pPr algn="ctr">
              <a:lnSpc>
                <a:spcPts val="4322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Произвольный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Marta</vt:lpstr>
      <vt:lpstr>Marta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Minimalist Thesis Defense Presentation</dc:title>
  <dc:creator>Пользователь</dc:creator>
  <cp:lastModifiedBy>Пользователь</cp:lastModifiedBy>
  <cp:revision>1</cp:revision>
  <dcterms:created xsi:type="dcterms:W3CDTF">2006-08-16T00:00:00Z</dcterms:created>
  <dcterms:modified xsi:type="dcterms:W3CDTF">2024-05-23T10:41:10Z</dcterms:modified>
  <dc:identifier>DAGC-LgRwjg</dc:identifier>
</cp:coreProperties>
</file>