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1" r:id="rId6"/>
    <p:sldId id="262" r:id="rId7"/>
    <p:sldId id="263" r:id="rId8"/>
    <p:sldId id="264" r:id="rId9"/>
    <p:sldId id="260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29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51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0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333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0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83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0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9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8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45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68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88DB6-FE49-472C-9C84-8DBB02F52755}" type="datetimeFigureOut">
              <a:rPr lang="ru-RU" smtClean="0"/>
              <a:pPr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CB75-F9AF-46AB-9237-F2B31434D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11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F62C055-0BFE-483A-80C6-B56EACCB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1FD79CD5-AE18-4CBD-954D-0D07E8F91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1270175" y="228599"/>
            <a:ext cx="7647518" cy="6400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id="{54393AE0-BA6D-4331-87E7-36D94D24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34" y="3134730"/>
            <a:ext cx="2066147" cy="3562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895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4AC067B-E624-4886-9F4F-76B2015B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3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atherineasquithgallery.com/uploads/posts/2021-02/1614329349_30-p-fon-raduzhnie-oblaka-3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9" y="221072"/>
            <a:ext cx="8060925" cy="6411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/>
          <p:cNvSpPr/>
          <p:nvPr/>
        </p:nvSpPr>
        <p:spPr>
          <a:xfrm rot="18783671">
            <a:off x="1136509" y="997100"/>
            <a:ext cx="1024658" cy="1042847"/>
          </a:xfrm>
          <a:prstGeom prst="teardrop">
            <a:avLst>
              <a:gd name="adj" fmla="val 156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783671">
            <a:off x="1136508" y="3174888"/>
            <a:ext cx="1024658" cy="1042847"/>
          </a:xfrm>
          <a:prstGeom prst="teardrop">
            <a:avLst>
              <a:gd name="adj" fmla="val 156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 rot="18783671">
            <a:off x="1216408" y="5432342"/>
            <a:ext cx="1024658" cy="1042847"/>
          </a:xfrm>
          <a:prstGeom prst="teardrop">
            <a:avLst>
              <a:gd name="adj" fmla="val 156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99" y="1036248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вам ещё многому надо учиться в этом вопросе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99" y="3105834"/>
            <a:ext cx="6256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 уже имеете определённые знания и опыт в проведении родительских собраний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5999" y="5306554"/>
            <a:ext cx="6400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если вы считаете, что вы уже профессионалы в этом вопросе и вам не нужна никакая помощь</a:t>
            </a:r>
          </a:p>
        </p:txBody>
      </p:sp>
    </p:spTree>
    <p:extLst>
      <p:ext uri="{BB962C8B-B14F-4D97-AF65-F5344CB8AC3E}">
        <p14:creationId xmlns="" xmlns:p14="http://schemas.microsoft.com/office/powerpoint/2010/main" val="54666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A1EB76-32EA-4B13-91F2-3C58DD6E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3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B53EB-018D-460D-9516-27CC0FE95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6228"/>
            <a:ext cx="7772400" cy="8111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рефлексии: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D9681557-243C-4FBD-B470-05E8BBAF9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985" y="1435886"/>
            <a:ext cx="4059314" cy="3633264"/>
          </a:xfrm>
        </p:spPr>
        <p:txBody>
          <a:bodyPr>
            <a:normAutofit/>
          </a:bodyPr>
          <a:lstStyle/>
          <a:p>
            <a:pPr lvl="2" algn="l"/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«Жест дня»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«Солнышко»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«Цепочка пожеланий»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«Одним словом»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«Система координат»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508621C-B8A9-4C9D-A57D-6379A2DA7F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"/>
          <a:stretch/>
        </p:blipFill>
        <p:spPr>
          <a:xfrm>
            <a:off x="6019060" y="1308298"/>
            <a:ext cx="2416679" cy="29883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507AEC5-44C7-4930-A829-791164670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" b="39"/>
          <a:stretch/>
        </p:blipFill>
        <p:spPr bwMode="auto">
          <a:xfrm>
            <a:off x="2512106" y="4369000"/>
            <a:ext cx="2654698" cy="2106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291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727C5C1-BA09-4C96-8FC9-61D4A01D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4419A68D-D8A1-490E-886C-3F0F8E18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939" y="1773238"/>
            <a:ext cx="5010538" cy="1655762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эффективно построить родительское собрание»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C8EB3D-520A-4599-B1F1-534B81596184}"/>
              </a:ext>
            </a:extLst>
          </p:cNvPr>
          <p:cNvSpPr txBox="1"/>
          <p:nvPr/>
        </p:nvSpPr>
        <p:spPr>
          <a:xfrm>
            <a:off x="1614196" y="521612"/>
            <a:ext cx="6671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«Запись на листах»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03570AAF-2470-46C0-B172-7DE0A0A2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24" y="3247861"/>
            <a:ext cx="3047060" cy="3088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542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D8858C0E-C93A-4D88-B093-69F68BC5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3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126D451-87BB-4590-AEA7-3DD080BE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592" y="365127"/>
            <a:ext cx="7019757" cy="5403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собрания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96C512-15F2-4D37-A61C-D08967BAC9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5593" y="1097883"/>
            <a:ext cx="4537075" cy="3419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«Ассоциаций»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дано </a:t>
            </a:r>
            <a:r>
              <a:rPr lang="ru-RU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ключевое понятие темы собрания  и родителям надо назвать как можно больше слов или выражений, связанных, по их мнению, с предложенным понятием.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«Мозговой штурм»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решения проблемы на основе стимулирования творческой активности.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-«</a:t>
            </a:r>
            <a:r>
              <a:rPr lang="ru-RU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Реверссионная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мозговая атака или разнос»</a:t>
            </a:r>
            <a:r>
              <a:rPr lang="ru-RU" sz="1800" b="1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от противного.</a:t>
            </a: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29D9041-3BB1-452F-9756-E70029300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1" b="-90"/>
          <a:stretch/>
        </p:blipFill>
        <p:spPr bwMode="auto">
          <a:xfrm>
            <a:off x="2041863" y="4358936"/>
            <a:ext cx="1491449" cy="2150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B41A31FC-80E3-4058-9958-B248DAD66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"/>
          <a:stretch/>
        </p:blipFill>
        <p:spPr bwMode="auto">
          <a:xfrm>
            <a:off x="6147786" y="1097883"/>
            <a:ext cx="2571750" cy="2183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F913C435-8193-49C9-A603-AEC289A07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" b="37"/>
          <a:stretch/>
        </p:blipFill>
        <p:spPr bwMode="auto">
          <a:xfrm>
            <a:off x="6217213" y="3701988"/>
            <a:ext cx="2167428" cy="2807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D3E69D-4DDA-43AF-AADF-E71AB47904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1" b="62"/>
          <a:stretch/>
        </p:blipFill>
        <p:spPr>
          <a:xfrm>
            <a:off x="4188491" y="4175883"/>
            <a:ext cx="1491449" cy="2316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697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4AC067B-E624-4886-9F4F-76B2015B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3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atherineasquithgallery.com/uploads/posts/2021-02/1614329349_30-p-fon-raduzhnie-oblaka-3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6" y="221072"/>
            <a:ext cx="7986238" cy="6411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апля 2"/>
          <p:cNvSpPr/>
          <p:nvPr/>
        </p:nvSpPr>
        <p:spPr>
          <a:xfrm rot="18783671">
            <a:off x="1136509" y="997100"/>
            <a:ext cx="1024658" cy="1042847"/>
          </a:xfrm>
          <a:prstGeom prst="teardrop">
            <a:avLst>
              <a:gd name="adj" fmla="val 156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783671">
            <a:off x="1136508" y="3174888"/>
            <a:ext cx="1024658" cy="1042847"/>
          </a:xfrm>
          <a:prstGeom prst="teardrop">
            <a:avLst>
              <a:gd name="adj" fmla="val 156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 rot="18783671">
            <a:off x="1216408" y="5432342"/>
            <a:ext cx="1024658" cy="1042847"/>
          </a:xfrm>
          <a:prstGeom prst="teardrop">
            <a:avLst>
              <a:gd name="adj" fmla="val 156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5999" y="1036248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вам ещё многому надо учиться в этом вопросе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99" y="3105834"/>
            <a:ext cx="6256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 уже имеете определённые знания и опыт в проведении родительских собраний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5999" y="5306554"/>
            <a:ext cx="6400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если вы считаете, что вы уже профессионалы в этом вопросе и вам не нужна никакая помощь</a:t>
            </a:r>
          </a:p>
        </p:txBody>
      </p:sp>
    </p:spTree>
    <p:extLst>
      <p:ext uri="{BB962C8B-B14F-4D97-AF65-F5344CB8AC3E}">
        <p14:creationId xmlns="" xmlns:p14="http://schemas.microsoft.com/office/powerpoint/2010/main" val="14449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681D0A-EFE7-43C8-AE85-E5B87B1B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157BDA3-D30E-436D-9AE3-F2AC62AB8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41" y="168307"/>
            <a:ext cx="6656033" cy="92837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собрания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3A4AAE15-F7B0-4061-B614-D8E0FB5CE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12" y="1264993"/>
            <a:ext cx="7021128" cy="4993764"/>
          </a:xfrm>
        </p:spPr>
        <p:txBody>
          <a:bodyPr>
            <a:normAutofit fontScale="92500" lnSpcReduction="10000"/>
          </a:bodyPr>
          <a:lstStyle/>
          <a:p>
            <a:r>
              <a:rPr lang="ru-RU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родительских собраний: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Семинар-практикум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вопросов и ответов</a:t>
            </a:r>
          </a:p>
          <a:p>
            <a:pPr marL="457200" indent="-457200" algn="l">
              <a:buFont typeface="+mj-lt"/>
              <a:buAutoNum type="arabicPeriod"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78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2A6BE5B0-E774-4D4D-B301-A14C39F4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6B58CF-68B7-4F67-91F3-4722593D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26" y="365126"/>
            <a:ext cx="709492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родительского собрания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98D8D-4832-4D2D-8621-D26329D0B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592" y="1825625"/>
            <a:ext cx="696175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1.Мотивация</a:t>
            </a:r>
          </a:p>
          <a:p>
            <a:pPr marL="0" indent="0" algn="just">
              <a:buNone/>
            </a:pPr>
            <a:r>
              <a:rPr lang="ru-RU" sz="32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2.Целеполагание</a:t>
            </a:r>
          </a:p>
          <a:p>
            <a:pPr marL="0" indent="0" algn="just">
              <a:buNone/>
            </a:pPr>
            <a:r>
              <a:rPr lang="ru-RU" sz="32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3.Совместная/самостоятельная работа</a:t>
            </a:r>
          </a:p>
          <a:p>
            <a:pPr marL="0" indent="0" algn="just">
              <a:buNone/>
            </a:pPr>
            <a:r>
              <a:rPr lang="ru-RU" sz="32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4.Итог</a:t>
            </a:r>
          </a:p>
          <a:p>
            <a:pPr marL="0" indent="0" algn="just">
              <a:buNone/>
            </a:pPr>
            <a:r>
              <a:rPr lang="ru-RU" sz="3200" kern="15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5.Рефлексия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345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6D0623F-BD74-4A2A-B273-0DE34598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59"/>
            <a:ext cx="9197266" cy="686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ABDF3-D6B6-4B41-99D0-0CB5B2A5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97A674-13BB-48DC-B364-827D5B14A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E3FF271-5C8D-430A-B2DA-CB6589254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"/>
          <a:stretch/>
        </p:blipFill>
        <p:spPr bwMode="auto">
          <a:xfrm>
            <a:off x="793719" y="204186"/>
            <a:ext cx="8172728" cy="644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48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BCA66267-73C1-46B3-9F83-BA3154D7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D757E557-0825-4C43-AD01-AC7E28426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7" b="56"/>
          <a:stretch/>
        </p:blipFill>
        <p:spPr>
          <a:xfrm>
            <a:off x="5340842" y="321979"/>
            <a:ext cx="3377610" cy="3107021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7EEB20F-0841-4EBF-ACA4-3EAC6D4600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" b="-41"/>
          <a:stretch/>
        </p:blipFill>
        <p:spPr>
          <a:xfrm>
            <a:off x="1364014" y="321979"/>
            <a:ext cx="3339829" cy="3107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D276FAA-1ECA-4080-A602-C1863E5B6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"/>
          <a:stretch/>
        </p:blipFill>
        <p:spPr>
          <a:xfrm>
            <a:off x="5261522" y="3940720"/>
            <a:ext cx="3536250" cy="24055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44697D0-D529-4B1B-AB5D-3DAB6907E4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44" b="54"/>
          <a:stretch/>
        </p:blipFill>
        <p:spPr>
          <a:xfrm>
            <a:off x="1088975" y="3940721"/>
            <a:ext cx="4096377" cy="2405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62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606679C3-AC8D-459A-BE28-CA80E8AD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2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681C5B-15E2-4C37-9AAF-A482F190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E6826CC8-8A5F-44CC-9B74-19F581809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0"/>
          <a:stretch/>
        </p:blipFill>
        <p:spPr bwMode="auto">
          <a:xfrm>
            <a:off x="4274354" y="365124"/>
            <a:ext cx="4529218" cy="25777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EBFC0653-8E77-4DF6-A3C3-4D73DD839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8" b="32"/>
          <a:stretch/>
        </p:blipFill>
        <p:spPr bwMode="auto">
          <a:xfrm>
            <a:off x="4890286" y="3428999"/>
            <a:ext cx="3824509" cy="25777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id="{A34B2A63-21B0-48BA-A423-8429FDDC3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78"/>
          <a:stretch/>
        </p:blipFill>
        <p:spPr bwMode="auto">
          <a:xfrm>
            <a:off x="1342573" y="365125"/>
            <a:ext cx="2862270" cy="25777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28B8E9C6-F076-49D0-B91A-A0E842859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51" b="1"/>
          <a:stretch/>
        </p:blipFill>
        <p:spPr>
          <a:xfrm>
            <a:off x="1342573" y="3429000"/>
            <a:ext cx="3444536" cy="257778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09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195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Начало собрания</vt:lpstr>
      <vt:lpstr>Слайд 4</vt:lpstr>
      <vt:lpstr>Основная часть собрания</vt:lpstr>
      <vt:lpstr>Структура родительского собрания</vt:lpstr>
      <vt:lpstr>Слайд 7</vt:lpstr>
      <vt:lpstr>Слайд 8</vt:lpstr>
      <vt:lpstr>Слайд 9</vt:lpstr>
      <vt:lpstr>Слайд 10</vt:lpstr>
      <vt:lpstr>Виды рефлексии: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Данилова</dc:creator>
  <cp:lastModifiedBy>Пользователь</cp:lastModifiedBy>
  <cp:revision>11</cp:revision>
  <dcterms:created xsi:type="dcterms:W3CDTF">2021-12-12T10:53:29Z</dcterms:created>
  <dcterms:modified xsi:type="dcterms:W3CDTF">2022-05-15T16:30:09Z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1049740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