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60" r:id="rId5"/>
    <p:sldId id="261" r:id="rId6"/>
    <p:sldId id="271" r:id="rId7"/>
    <p:sldId id="272" r:id="rId8"/>
    <p:sldId id="273" r:id="rId9"/>
    <p:sldId id="259" r:id="rId10"/>
    <p:sldId id="262" r:id="rId11"/>
    <p:sldId id="263" r:id="rId12"/>
    <p:sldId id="264" r:id="rId13"/>
    <p:sldId id="274" r:id="rId14"/>
    <p:sldId id="266" r:id="rId15"/>
    <p:sldId id="270" r:id="rId16"/>
    <p:sldId id="267" r:id="rId17"/>
    <p:sldId id="275" r:id="rId18"/>
    <p:sldId id="268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CC99"/>
    <a:srgbClr val="00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7905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7390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91369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37511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189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58785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8803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9784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6786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1174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2779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9942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19.pn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microsoft.com/office/2007/relationships/hdphoto" Target="../media/hdphoto1.wdp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6531" y="2296036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Технология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«ПЛАН-ДЕЛО-АНАЛИЗ»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365104"/>
            <a:ext cx="6400800" cy="936104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Подготовила: </a:t>
            </a:r>
            <a:r>
              <a:rPr lang="ru-RU" sz="2000" dirty="0" err="1" smtClean="0">
                <a:solidFill>
                  <a:schemeClr val="tx1"/>
                </a:solidFill>
              </a:rPr>
              <a:t>Кургузикова</a:t>
            </a:r>
            <a:r>
              <a:rPr lang="ru-RU" sz="2000" dirty="0" smtClean="0">
                <a:solidFill>
                  <a:schemeClr val="tx1"/>
                </a:solidFill>
              </a:rPr>
              <a:t> Светлана Владимировна, воспитатель МДОУ д/с №21 «Мозаика»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368429"/>
            <a:ext cx="6110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муниципальное дошкольное образовательное учреждение </a:t>
            </a:r>
          </a:p>
          <a:p>
            <a:pPr algn="ctr"/>
            <a:r>
              <a:rPr lang="ru-RU" dirty="0" smtClean="0"/>
              <a:t>детский сад №21 «Мозаика»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1772816"/>
            <a:ext cx="4637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Консультация для педагогов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6381328"/>
            <a:ext cx="142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Углич, 2021г.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3" y="0"/>
            <a:ext cx="8839621" cy="83671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2. Этап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 Организация деятельности.</a:t>
            </a:r>
            <a:endParaRPr lang="ru-RU" sz="44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3240360" cy="5832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CC99"/>
                </a:solidFill>
              </a:rPr>
              <a:t>1.Групповой сбор.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CC99"/>
                </a:solidFill>
              </a:rPr>
              <a:t>2.Совместное планирование.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CC99"/>
                </a:solidFill>
              </a:rPr>
              <a:t>3.Планирование самостоятельной деятельности в центрах активности.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CC99"/>
                </a:solidFill>
              </a:rPr>
              <a:t>4. Анализ деятельности (вечерний сбор)</a:t>
            </a:r>
            <a:endParaRPr lang="ru-RU" dirty="0">
              <a:solidFill>
                <a:srgbClr val="00CC9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242" b="15324"/>
          <a:stretch/>
        </p:blipFill>
        <p:spPr>
          <a:xfrm>
            <a:off x="3344084" y="836712"/>
            <a:ext cx="2664296" cy="21468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147"/>
          <a:stretch/>
        </p:blipFill>
        <p:spPr>
          <a:xfrm>
            <a:off x="6084168" y="1540273"/>
            <a:ext cx="2934965" cy="2886509"/>
          </a:xfrm>
          <a:prstGeom prst="rect">
            <a:avLst/>
          </a:prstGeom>
        </p:spPr>
      </p:pic>
      <p:pic>
        <p:nvPicPr>
          <p:cNvPr id="6" name="Рисунок 5" descr="пяткам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4572008"/>
            <a:ext cx="3857652" cy="2118180"/>
          </a:xfrm>
          <a:prstGeom prst="rect">
            <a:avLst/>
          </a:prstGeom>
        </p:spPr>
      </p:pic>
      <p:pic>
        <p:nvPicPr>
          <p:cNvPr id="1026" name="Picture 2" descr="C:\Users\Mirrim-pc\Desktop\СДО\582_oooo.plu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4857760"/>
            <a:ext cx="285752" cy="285752"/>
          </a:xfrm>
          <a:prstGeom prst="rect">
            <a:avLst/>
          </a:prstGeom>
          <a:noFill/>
        </p:spPr>
      </p:pic>
      <p:pic>
        <p:nvPicPr>
          <p:cNvPr id="8" name="Picture 2" descr="C:\Users\Mirrim-pc\Desktop\СДО\582_oooo.plu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4786322"/>
            <a:ext cx="285752" cy="285752"/>
          </a:xfrm>
          <a:prstGeom prst="rect">
            <a:avLst/>
          </a:prstGeom>
          <a:noFill/>
        </p:spPr>
      </p:pic>
      <p:pic>
        <p:nvPicPr>
          <p:cNvPr id="9" name="Picture 2" descr="C:\Users\Mirrim-pc\Desktop\СДО\582_oooo.plu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4714884"/>
            <a:ext cx="214314" cy="214314"/>
          </a:xfrm>
          <a:prstGeom prst="rect">
            <a:avLst/>
          </a:prstGeom>
          <a:noFill/>
        </p:spPr>
      </p:pic>
      <p:pic>
        <p:nvPicPr>
          <p:cNvPr id="10" name="Picture 2" descr="C:\Users\Mirrim-pc\Desktop\СДО\582_oooo.plu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4714884"/>
            <a:ext cx="214314" cy="214314"/>
          </a:xfrm>
          <a:prstGeom prst="rect">
            <a:avLst/>
          </a:prstGeom>
          <a:noFill/>
        </p:spPr>
      </p:pic>
      <p:pic>
        <p:nvPicPr>
          <p:cNvPr id="11" name="Picture 2" descr="C:\Users\Mirrim-pc\Desktop\СДО\582_oooo.plu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4643446"/>
            <a:ext cx="214314" cy="214314"/>
          </a:xfrm>
          <a:prstGeom prst="rect">
            <a:avLst/>
          </a:prstGeom>
          <a:noFill/>
        </p:spPr>
      </p:pic>
      <p:pic>
        <p:nvPicPr>
          <p:cNvPr id="12" name="Picture 2" descr="C:\Users\Mirrim-pc\Desktop\СДО\582_oooo.plu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4714884"/>
            <a:ext cx="214314" cy="214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138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1.Групповой сбор.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Содержимое 13" descr="доска выбора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1563" b="5655"/>
          <a:stretch/>
        </p:blipFill>
        <p:spPr>
          <a:xfrm>
            <a:off x="179512" y="926825"/>
            <a:ext cx="4138978" cy="3099459"/>
          </a:xfrm>
        </p:spPr>
      </p:pic>
      <p:pic>
        <p:nvPicPr>
          <p:cNvPr id="15" name="Рисунок 14" descr="ae6c05a7-b8a3-4953-aeb7-e514a3ee1b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987" y="3212976"/>
            <a:ext cx="4627284" cy="34922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4072372"/>
            <a:ext cx="2675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Работа с «Доской выбор»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24127" y="2830371"/>
            <a:ext cx="2253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Стенд «Три вопроса»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2.Совместное планирование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21" t="21379" r="13116"/>
          <a:stretch/>
        </p:blipFill>
        <p:spPr>
          <a:xfrm>
            <a:off x="323528" y="807989"/>
            <a:ext cx="4264619" cy="58314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392" b="27592"/>
          <a:stretch/>
        </p:blipFill>
        <p:spPr>
          <a:xfrm>
            <a:off x="4788024" y="3670458"/>
            <a:ext cx="4031805" cy="2957539"/>
          </a:xfrm>
          <a:prstGeom prst="rect">
            <a:avLst/>
          </a:prstGeom>
        </p:spPr>
      </p:pic>
      <p:pic>
        <p:nvPicPr>
          <p:cNvPr id="10" name="Рисунок 9" descr="IMG_9780.jpg"/>
          <p:cNvPicPr>
            <a:picLocks noChangeAspect="1"/>
          </p:cNvPicPr>
          <p:nvPr/>
        </p:nvPicPr>
        <p:blipFill rotWithShape="1">
          <a:blip r:embed="rId4" cstate="print"/>
          <a:srcRect t="21169" b="27083"/>
          <a:stretch/>
        </p:blipFill>
        <p:spPr>
          <a:xfrm>
            <a:off x="4812340" y="807989"/>
            <a:ext cx="4007489" cy="2765027"/>
          </a:xfrm>
          <a:prstGeom prst="rect">
            <a:avLst/>
          </a:prstGeom>
        </p:spPr>
      </p:pic>
      <p:pic>
        <p:nvPicPr>
          <p:cNvPr id="8" name="Picture 2" descr="C:\Users\Mirrim-pc\Desktop\СДО\582_oooo.plu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4500570"/>
            <a:ext cx="214314" cy="214314"/>
          </a:xfrm>
          <a:prstGeom prst="rect">
            <a:avLst/>
          </a:prstGeom>
          <a:noFill/>
        </p:spPr>
      </p:pic>
      <p:pic>
        <p:nvPicPr>
          <p:cNvPr id="9" name="Picture 2" descr="C:\Users\Mirrim-pc\Desktop\СДО\582_oooo.plu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1090" y="4714884"/>
            <a:ext cx="214314" cy="214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9521"/>
            <a:ext cx="2571750" cy="342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50000"/>
            <a:ext cx="2571750" cy="3429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50001"/>
            <a:ext cx="3216521" cy="24149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40" y="3861048"/>
            <a:ext cx="3833968" cy="28754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463"/>
          <a:stretch/>
        </p:blipFill>
        <p:spPr>
          <a:xfrm>
            <a:off x="5557651" y="3861048"/>
            <a:ext cx="3394473" cy="28754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99"/>
          <a:stretch/>
        </p:blipFill>
        <p:spPr>
          <a:xfrm>
            <a:off x="3779912" y="2276872"/>
            <a:ext cx="2160240" cy="3538430"/>
          </a:xfrm>
          <a:prstGeom prst="rect">
            <a:avLst/>
          </a:prstGeom>
        </p:spPr>
      </p:pic>
      <p:pic>
        <p:nvPicPr>
          <p:cNvPr id="10" name="Picture 2" descr="C:\Users\Mirrim-pc\Desktop\СДО\582_oooo.plu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4357694"/>
            <a:ext cx="214314" cy="214314"/>
          </a:xfrm>
          <a:prstGeom prst="rect">
            <a:avLst/>
          </a:prstGeom>
          <a:noFill/>
        </p:spPr>
      </p:pic>
      <p:pic>
        <p:nvPicPr>
          <p:cNvPr id="13" name="Picture 2" descr="C:\Users\Mirrim-pc\Desktop\СДО\582_oooo.plu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1024" y="4500570"/>
            <a:ext cx="214314" cy="214314"/>
          </a:xfrm>
          <a:prstGeom prst="rect">
            <a:avLst/>
          </a:prstGeom>
          <a:noFill/>
        </p:spPr>
      </p:pic>
      <p:pic>
        <p:nvPicPr>
          <p:cNvPr id="14" name="Picture 2" descr="C:\Users\Mirrim-pc\Desktop\СДО\582_oooo.plu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34" y="4286256"/>
            <a:ext cx="214314" cy="214314"/>
          </a:xfrm>
          <a:prstGeom prst="rect">
            <a:avLst/>
          </a:prstGeom>
          <a:noFill/>
        </p:spPr>
      </p:pic>
      <p:pic>
        <p:nvPicPr>
          <p:cNvPr id="15" name="Picture 2" descr="C:\Users\Mirrim-pc\Desktop\СДО\582_oooo.plu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3042" y="785794"/>
            <a:ext cx="214314" cy="214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99755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3" y="0"/>
            <a:ext cx="8724028" cy="8367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3. Планирование самостоятельной деятельности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 descr="IMG_97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352905"/>
            <a:ext cx="4579762" cy="3434822"/>
          </a:xfrm>
          <a:prstGeom prst="rect">
            <a:avLst/>
          </a:prstGeom>
        </p:spPr>
      </p:pic>
      <p:pic>
        <p:nvPicPr>
          <p:cNvPr id="10" name="Рисунок 9" descr="IMG_9914.jpg"/>
          <p:cNvPicPr>
            <a:picLocks noChangeAspect="1"/>
          </p:cNvPicPr>
          <p:nvPr/>
        </p:nvPicPr>
        <p:blipFill>
          <a:blip r:embed="rId3" cstate="print"/>
          <a:srcRect l="13115" t="8743"/>
          <a:stretch>
            <a:fillRect/>
          </a:stretch>
        </p:blipFill>
        <p:spPr>
          <a:xfrm>
            <a:off x="216962" y="692696"/>
            <a:ext cx="4283029" cy="3373896"/>
          </a:xfrm>
          <a:prstGeom prst="rect">
            <a:avLst/>
          </a:prstGeom>
        </p:spPr>
      </p:pic>
      <p:pic>
        <p:nvPicPr>
          <p:cNvPr id="5" name="Рисунок 4" descr="IMG_9727.jpg"/>
          <p:cNvPicPr>
            <a:picLocks noChangeAspect="1"/>
          </p:cNvPicPr>
          <p:nvPr/>
        </p:nvPicPr>
        <p:blipFill rotWithShape="1">
          <a:blip r:embed="rId2" cstate="print"/>
          <a:srcRect l="10969" t="4191" r="73909" b="65976"/>
          <a:stretch/>
        </p:blipFill>
        <p:spPr>
          <a:xfrm>
            <a:off x="217055" y="4084037"/>
            <a:ext cx="1762749" cy="26081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4463" y="4509120"/>
            <a:ext cx="23762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Деятельность – рисование красками.</a:t>
            </a:r>
          </a:p>
          <a:p>
            <a:r>
              <a:rPr lang="ru-RU" sz="2000" dirty="0" smtClean="0"/>
              <a:t>Результат – рисунок кошки</a:t>
            </a:r>
            <a:endParaRPr lang="ru-RU" sz="2000" dirty="0"/>
          </a:p>
        </p:txBody>
      </p:sp>
      <p:pic>
        <p:nvPicPr>
          <p:cNvPr id="7" name="Рисунок 6" descr="IMG_0002.jpg"/>
          <p:cNvPicPr>
            <a:picLocks noChangeAspect="1"/>
          </p:cNvPicPr>
          <p:nvPr/>
        </p:nvPicPr>
        <p:blipFill>
          <a:blip r:embed="rId4" cstate="print"/>
          <a:srcRect l="5468" t="23958" r="3125" b="6250"/>
          <a:stretch>
            <a:fillRect/>
          </a:stretch>
        </p:blipFill>
        <p:spPr>
          <a:xfrm>
            <a:off x="5429256" y="785794"/>
            <a:ext cx="3492999" cy="200026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_99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66697" y="612478"/>
            <a:ext cx="3367422" cy="2525567"/>
          </a:xfrm>
          <a:prstGeom prst="rect">
            <a:avLst/>
          </a:prstGeom>
        </p:spPr>
      </p:pic>
      <p:pic>
        <p:nvPicPr>
          <p:cNvPr id="6" name="Рисунок 5" descr="IMG_7094.jpg"/>
          <p:cNvPicPr>
            <a:picLocks noChangeAspect="1"/>
          </p:cNvPicPr>
          <p:nvPr/>
        </p:nvPicPr>
        <p:blipFill>
          <a:blip r:embed="rId3" cstate="print"/>
          <a:srcRect l="12500" r="7500"/>
          <a:stretch>
            <a:fillRect/>
          </a:stretch>
        </p:blipFill>
        <p:spPr>
          <a:xfrm rot="5400000">
            <a:off x="5986472" y="4014792"/>
            <a:ext cx="2743220" cy="2571768"/>
          </a:xfrm>
          <a:prstGeom prst="rect">
            <a:avLst/>
          </a:prstGeom>
        </p:spPr>
      </p:pic>
      <p:pic>
        <p:nvPicPr>
          <p:cNvPr id="8" name="Рисунок 7" descr="image-12-02-21-09-46-1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732588"/>
            <a:ext cx="3786214" cy="2839660"/>
          </a:xfrm>
          <a:prstGeom prst="rect">
            <a:avLst/>
          </a:prstGeom>
        </p:spPr>
      </p:pic>
      <p:pic>
        <p:nvPicPr>
          <p:cNvPr id="10" name="Рисунок 9" descr="IMG_002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214290"/>
            <a:ext cx="3786214" cy="35971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998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238" y="116632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4. Анализ деятельности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 descr="IMG_9906.jpg"/>
          <p:cNvPicPr>
            <a:picLocks noChangeAspect="1"/>
          </p:cNvPicPr>
          <p:nvPr/>
        </p:nvPicPr>
        <p:blipFill>
          <a:blip r:embed="rId2" cstate="print"/>
          <a:srcRect l="6618" r="16177"/>
          <a:stretch>
            <a:fillRect/>
          </a:stretch>
        </p:blipFill>
        <p:spPr>
          <a:xfrm rot="5400000">
            <a:off x="2830506" y="964926"/>
            <a:ext cx="3061999" cy="2974516"/>
          </a:xfrm>
          <a:prstGeom prst="rect">
            <a:avLst/>
          </a:prstGeom>
        </p:spPr>
      </p:pic>
      <p:pic>
        <p:nvPicPr>
          <p:cNvPr id="4" name="Рисунок 3" descr="IMG_9924.jpg"/>
          <p:cNvPicPr>
            <a:picLocks noChangeAspect="1"/>
          </p:cNvPicPr>
          <p:nvPr/>
        </p:nvPicPr>
        <p:blipFill rotWithShape="1">
          <a:blip r:embed="rId3" cstate="print"/>
          <a:srcRect l="14800" r="26009"/>
          <a:stretch/>
        </p:blipFill>
        <p:spPr>
          <a:xfrm rot="5400000">
            <a:off x="5507292" y="3708637"/>
            <a:ext cx="2689904" cy="3408361"/>
          </a:xfrm>
          <a:prstGeom prst="rect">
            <a:avLst/>
          </a:prstGeom>
        </p:spPr>
      </p:pic>
      <p:pic>
        <p:nvPicPr>
          <p:cNvPr id="5" name="Рисунок 4" descr="IMG_20211007_153100.jpg"/>
          <p:cNvPicPr>
            <a:picLocks noChangeAspect="1"/>
          </p:cNvPicPr>
          <p:nvPr/>
        </p:nvPicPr>
        <p:blipFill rotWithShape="1">
          <a:blip r:embed="rId4" cstate="print"/>
          <a:srcRect l="10878" t="35417" b="22846"/>
          <a:stretch/>
        </p:blipFill>
        <p:spPr>
          <a:xfrm>
            <a:off x="6025904" y="940074"/>
            <a:ext cx="3014230" cy="3056461"/>
          </a:xfrm>
          <a:prstGeom prst="rect">
            <a:avLst/>
          </a:prstGeom>
        </p:spPr>
      </p:pic>
      <p:pic>
        <p:nvPicPr>
          <p:cNvPr id="6" name="Рисунок 5" descr="IMG_99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06158" y="4067864"/>
            <a:ext cx="3437850" cy="2650118"/>
          </a:xfrm>
          <a:prstGeom prst="rect">
            <a:avLst/>
          </a:prstGeom>
        </p:spPr>
      </p:pic>
      <p:pic>
        <p:nvPicPr>
          <p:cNvPr id="7" name="Рисунок 6" descr="IMG_9940.jpg"/>
          <p:cNvPicPr>
            <a:picLocks noChangeAspect="1"/>
          </p:cNvPicPr>
          <p:nvPr/>
        </p:nvPicPr>
        <p:blipFill>
          <a:blip r:embed="rId6" cstate="print"/>
          <a:srcRect l="9722" t="31250" r="22222" b="7291"/>
          <a:stretch>
            <a:fillRect/>
          </a:stretch>
        </p:blipFill>
        <p:spPr>
          <a:xfrm>
            <a:off x="285720" y="928670"/>
            <a:ext cx="2500330" cy="3010602"/>
          </a:xfrm>
          <a:prstGeom prst="rect">
            <a:avLst/>
          </a:prstGeom>
        </p:spPr>
      </p:pic>
      <p:pic>
        <p:nvPicPr>
          <p:cNvPr id="8" name="Picture 2" descr="C:\Users\Mirrim-pc\Desktop\СДО\582_oooo.plu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1500174"/>
            <a:ext cx="428628" cy="428628"/>
          </a:xfrm>
          <a:prstGeom prst="rect">
            <a:avLst/>
          </a:prstGeom>
          <a:noFill/>
        </p:spPr>
      </p:pic>
      <p:pic>
        <p:nvPicPr>
          <p:cNvPr id="9" name="Picture 2" descr="C:\Users\Mirrim-pc\Desktop\СДО\582_oooo.plu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1571612"/>
            <a:ext cx="357190" cy="357190"/>
          </a:xfrm>
          <a:prstGeom prst="rect">
            <a:avLst/>
          </a:prstGeom>
          <a:noFill/>
        </p:spPr>
      </p:pic>
      <p:pic>
        <p:nvPicPr>
          <p:cNvPr id="10" name="Picture 2" descr="C:\Users\Mirrim-pc\Desktop\СДО\582_oooo.plu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01024" y="1500174"/>
            <a:ext cx="285752" cy="285752"/>
          </a:xfrm>
          <a:prstGeom prst="rect">
            <a:avLst/>
          </a:prstGeom>
          <a:noFill/>
        </p:spPr>
      </p:pic>
      <p:pic>
        <p:nvPicPr>
          <p:cNvPr id="11" name="Picture 2" descr="C:\Users\Mirrim-pc\Desktop\СДО\582_oooo.plu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7554" y="5000636"/>
            <a:ext cx="285752" cy="285752"/>
          </a:xfrm>
          <a:prstGeom prst="rect">
            <a:avLst/>
          </a:prstGeom>
          <a:noFill/>
        </p:spPr>
      </p:pic>
      <p:pic>
        <p:nvPicPr>
          <p:cNvPr id="12" name="Picture 2" descr="C:\Users\Mirrim-pc\Desktop\СДО\582_oooo.plu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5286388"/>
            <a:ext cx="357190" cy="357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Вечерний сбор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IMG_0011.jpg"/>
          <p:cNvPicPr>
            <a:picLocks noChangeAspect="1"/>
          </p:cNvPicPr>
          <p:nvPr/>
        </p:nvPicPr>
        <p:blipFill>
          <a:blip r:embed="rId2" cstate="print"/>
          <a:srcRect l="11321" t="18868" r="3773"/>
          <a:stretch>
            <a:fillRect/>
          </a:stretch>
        </p:blipFill>
        <p:spPr>
          <a:xfrm>
            <a:off x="214282" y="785794"/>
            <a:ext cx="3857652" cy="2764629"/>
          </a:xfrm>
          <a:prstGeom prst="rect">
            <a:avLst/>
          </a:prstGeom>
        </p:spPr>
      </p:pic>
      <p:pic>
        <p:nvPicPr>
          <p:cNvPr id="6" name="Рисунок 5" descr="IMG_0019.jpg"/>
          <p:cNvPicPr>
            <a:picLocks noChangeAspect="1"/>
          </p:cNvPicPr>
          <p:nvPr/>
        </p:nvPicPr>
        <p:blipFill>
          <a:blip r:embed="rId3" cstate="print"/>
          <a:srcRect t="7291"/>
          <a:stretch>
            <a:fillRect/>
          </a:stretch>
        </p:blipFill>
        <p:spPr>
          <a:xfrm>
            <a:off x="5857884" y="785794"/>
            <a:ext cx="2571768" cy="2898206"/>
          </a:xfrm>
          <a:prstGeom prst="rect">
            <a:avLst/>
          </a:prstGeom>
        </p:spPr>
      </p:pic>
      <p:pic>
        <p:nvPicPr>
          <p:cNvPr id="7" name="Рисунок 6" descr="IMG_97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3929066"/>
            <a:ext cx="4000528" cy="2672310"/>
          </a:xfrm>
          <a:prstGeom prst="rect">
            <a:avLst/>
          </a:prstGeom>
        </p:spPr>
      </p:pic>
      <p:pic>
        <p:nvPicPr>
          <p:cNvPr id="8" name="Picture 2" descr="C:\Users\Mirrim-pc\Desktop\СДО\582_oooo.plu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5214950"/>
            <a:ext cx="214314" cy="214314"/>
          </a:xfrm>
          <a:prstGeom prst="rect">
            <a:avLst/>
          </a:prstGeom>
          <a:noFill/>
        </p:spPr>
      </p:pic>
      <p:pic>
        <p:nvPicPr>
          <p:cNvPr id="9" name="Picture 2" descr="C:\Users\Mirrim-pc\Desktop\СДО\582_oooo.plu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357694"/>
            <a:ext cx="214314" cy="214314"/>
          </a:xfrm>
          <a:prstGeom prst="rect">
            <a:avLst/>
          </a:prstGeom>
          <a:noFill/>
        </p:spPr>
      </p:pic>
      <p:pic>
        <p:nvPicPr>
          <p:cNvPr id="10" name="Picture 2" descr="C:\Users\Mirrim-pc\Desktop\СДО\582_oooo.plu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000504"/>
            <a:ext cx="214314" cy="214314"/>
          </a:xfrm>
          <a:prstGeom prst="rect">
            <a:avLst/>
          </a:prstGeom>
          <a:noFill/>
        </p:spPr>
      </p:pic>
      <p:pic>
        <p:nvPicPr>
          <p:cNvPr id="11" name="Picture 2" descr="C:\Users\Mirrim-pc\Desktop\СДО\582_oooo.plu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4071942"/>
            <a:ext cx="142876" cy="142876"/>
          </a:xfrm>
          <a:prstGeom prst="rect">
            <a:avLst/>
          </a:prstGeom>
          <a:noFill/>
        </p:spPr>
      </p:pic>
      <p:pic>
        <p:nvPicPr>
          <p:cNvPr id="12" name="Picture 2" descr="C:\Users\Mirrim-pc\Desktop\СДО\582_oooo.plu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429132"/>
            <a:ext cx="142876" cy="142876"/>
          </a:xfrm>
          <a:prstGeom prst="rect">
            <a:avLst/>
          </a:prstGeom>
          <a:noFill/>
        </p:spPr>
      </p:pic>
      <p:pic>
        <p:nvPicPr>
          <p:cNvPr id="13" name="Picture 2" descr="C:\Users\Mirrim-pc\Desktop\СДО\582_oooo.plu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4500570"/>
            <a:ext cx="214314" cy="214314"/>
          </a:xfrm>
          <a:prstGeom prst="rect">
            <a:avLst/>
          </a:prstGeom>
          <a:noFill/>
        </p:spPr>
      </p:pic>
      <p:pic>
        <p:nvPicPr>
          <p:cNvPr id="14" name="Picture 2" descr="C:\Users\Mirrim-pc\Desktop\СДО\582_oooo.plu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4143380"/>
            <a:ext cx="142876" cy="142876"/>
          </a:xfrm>
          <a:prstGeom prst="rect">
            <a:avLst/>
          </a:prstGeom>
          <a:noFill/>
        </p:spPr>
      </p:pic>
      <p:pic>
        <p:nvPicPr>
          <p:cNvPr id="15" name="Picture 2" descr="C:\Users\Mirrim-pc\Desktop\СДО\582_oooo.plu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4286256"/>
            <a:ext cx="142876" cy="142876"/>
          </a:xfrm>
          <a:prstGeom prst="rect">
            <a:avLst/>
          </a:prstGeom>
          <a:noFill/>
        </p:spPr>
      </p:pic>
      <p:pic>
        <p:nvPicPr>
          <p:cNvPr id="16" name="Picture 2" descr="C:\Users\Mirrim-pc\Desktop\СДО\582_oooo.plu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4071942"/>
            <a:ext cx="142876" cy="142876"/>
          </a:xfrm>
          <a:prstGeom prst="rect">
            <a:avLst/>
          </a:prstGeom>
          <a:noFill/>
        </p:spPr>
      </p:pic>
      <p:pic>
        <p:nvPicPr>
          <p:cNvPr id="17" name="Picture 2" descr="C:\Users\Mirrim-pc\Desktop\СДО\582_oooo.plu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5214950"/>
            <a:ext cx="142876" cy="142876"/>
          </a:xfrm>
          <a:prstGeom prst="rect">
            <a:avLst/>
          </a:prstGeom>
          <a:noFill/>
        </p:spPr>
      </p:pic>
      <p:pic>
        <p:nvPicPr>
          <p:cNvPr id="18" name="Picture 2" descr="C:\Users\Mirrim-pc\Desktop\СДО\582_oooo.plu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4857760"/>
            <a:ext cx="214314" cy="214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96603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99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06340" y="108371"/>
            <a:ext cx="4094214" cy="3324634"/>
          </a:xfrm>
        </p:spPr>
      </p:pic>
      <p:pic>
        <p:nvPicPr>
          <p:cNvPr id="6" name="Рисунок 5" descr="IMG_9989.jpg"/>
          <p:cNvPicPr>
            <a:picLocks noChangeAspect="1"/>
          </p:cNvPicPr>
          <p:nvPr/>
        </p:nvPicPr>
        <p:blipFill rotWithShape="1">
          <a:blip r:embed="rId3" cstate="print"/>
          <a:srcRect t="9584" b="26023"/>
          <a:stretch/>
        </p:blipFill>
        <p:spPr>
          <a:xfrm>
            <a:off x="5004048" y="3553801"/>
            <a:ext cx="3925862" cy="3147400"/>
          </a:xfrm>
          <a:prstGeom prst="rect">
            <a:avLst/>
          </a:prstGeom>
        </p:spPr>
      </p:pic>
      <p:pic>
        <p:nvPicPr>
          <p:cNvPr id="7" name="Рисунок 6" descr="IMG_20220218_164202.jpg"/>
          <p:cNvPicPr>
            <a:picLocks noChangeAspect="1"/>
          </p:cNvPicPr>
          <p:nvPr/>
        </p:nvPicPr>
        <p:blipFill>
          <a:blip r:embed="rId4" cstate="print"/>
          <a:srcRect b="19231"/>
          <a:stretch>
            <a:fillRect/>
          </a:stretch>
        </p:blipFill>
        <p:spPr>
          <a:xfrm>
            <a:off x="827584" y="108371"/>
            <a:ext cx="3410095" cy="3672408"/>
          </a:xfrm>
          <a:prstGeom prst="rect">
            <a:avLst/>
          </a:prstGeom>
        </p:spPr>
      </p:pic>
      <p:pic>
        <p:nvPicPr>
          <p:cNvPr id="8" name="Рисунок 7" descr="IMG_90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309" y="3900178"/>
            <a:ext cx="3236643" cy="2801023"/>
          </a:xfrm>
          <a:prstGeom prst="rect">
            <a:avLst/>
          </a:prstGeom>
        </p:spPr>
      </p:pic>
      <p:pic>
        <p:nvPicPr>
          <p:cNvPr id="9" name="Picture 2" descr="C:\Users\Mirrim-pc\Desktop\СДО\582_oooo.plu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4143380"/>
            <a:ext cx="357190" cy="357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36912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Технология «План-Дело-Анализ»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58204" cy="5400600"/>
          </a:xfrm>
        </p:spPr>
        <p:txBody>
          <a:bodyPr>
            <a:normAutofit fontScale="77500" lnSpcReduction="20000"/>
          </a:bodyPr>
          <a:lstStyle/>
          <a:p>
            <a:r>
              <a:rPr lang="ru-RU" b="1" u="sng" dirty="0" smtClean="0"/>
              <a:t>Автор: </a:t>
            </a:r>
          </a:p>
          <a:p>
            <a:pPr marL="0" indent="0">
              <a:buNone/>
            </a:pPr>
            <a:r>
              <a:rPr lang="ru-RU" dirty="0" err="1" smtClean="0"/>
              <a:t>Л.В.Михайлова</a:t>
            </a:r>
            <a:r>
              <a:rPr lang="ru-RU" dirty="0" smtClean="0"/>
              <a:t> – Свирская.</a:t>
            </a:r>
          </a:p>
          <a:p>
            <a:endParaRPr lang="ru-RU" dirty="0" smtClean="0"/>
          </a:p>
          <a:p>
            <a:pPr lvl="0"/>
            <a:r>
              <a:rPr lang="ru-RU" b="1" u="sng" dirty="0" smtClean="0"/>
              <a:t>Цель: 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prstClr val="black"/>
                </a:solidFill>
              </a:rPr>
              <a:t>Предоставление </a:t>
            </a:r>
            <a:r>
              <a:rPr lang="ru-RU" dirty="0">
                <a:solidFill>
                  <a:prstClr val="black"/>
                </a:solidFill>
              </a:rPr>
              <a:t>детям возможности проявлять инициативу и активность, приобретать ключевые компетентности, наращивать способность к осознанному  ответственному выбору, самореализации в выбранной деятельности.</a:t>
            </a:r>
          </a:p>
          <a:p>
            <a:endParaRPr lang="ru-RU" dirty="0" smtClean="0"/>
          </a:p>
          <a:p>
            <a:r>
              <a:rPr lang="ru-RU" b="1" u="sng" dirty="0" smtClean="0"/>
              <a:t>Задачи: </a:t>
            </a:r>
          </a:p>
          <a:p>
            <a:pPr marL="0" lvl="0" indent="0">
              <a:buNone/>
            </a:pPr>
            <a:r>
              <a:rPr lang="ru-RU" dirty="0" smtClean="0"/>
              <a:t>1.</a:t>
            </a:r>
            <a:r>
              <a:rPr lang="ru-RU" dirty="0">
                <a:solidFill>
                  <a:prstClr val="black"/>
                </a:solidFill>
              </a:rPr>
              <a:t> Развитие индивидуальных способностей каждого ребенка</a:t>
            </a:r>
          </a:p>
          <a:p>
            <a:pPr marL="0" lvl="0" indent="0">
              <a:buNone/>
            </a:pPr>
            <a:r>
              <a:rPr lang="ru-RU" dirty="0" smtClean="0"/>
              <a:t>2. </a:t>
            </a:r>
            <a:r>
              <a:rPr lang="ru-RU" dirty="0">
                <a:solidFill>
                  <a:prstClr val="black"/>
                </a:solidFill>
              </a:rPr>
              <a:t>Максимальная помощь в самореализации ребенка</a:t>
            </a:r>
          </a:p>
          <a:p>
            <a:pPr marL="0" lvl="0" indent="0">
              <a:buNone/>
            </a:pPr>
            <a:r>
              <a:rPr lang="ru-RU" dirty="0" smtClean="0"/>
              <a:t>3. </a:t>
            </a:r>
            <a:r>
              <a:rPr lang="ru-RU" dirty="0">
                <a:solidFill>
                  <a:prstClr val="black"/>
                </a:solidFill>
              </a:rPr>
              <a:t>Развитие каждого ребенка, по собственной траектории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861" b="13594"/>
          <a:stretch/>
        </p:blipFill>
        <p:spPr>
          <a:xfrm>
            <a:off x="2877847" y="3680927"/>
            <a:ext cx="4252402" cy="309265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64707"/>
            <a:ext cx="3096344" cy="4997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00CC99"/>
                </a:solidFill>
              </a:rPr>
              <a:t>1 Этап – моделирование РППС в группе.</a:t>
            </a:r>
          </a:p>
          <a:p>
            <a:endParaRPr lang="ru-RU" sz="3200" dirty="0" smtClean="0">
              <a:solidFill>
                <a:srgbClr val="00CC99"/>
              </a:solidFill>
            </a:endParaRPr>
          </a:p>
          <a:p>
            <a:endParaRPr lang="ru-RU" sz="3200" dirty="0" smtClean="0">
              <a:solidFill>
                <a:srgbClr val="00CC99"/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rgbClr val="00CC99"/>
                </a:solidFill>
              </a:rPr>
              <a:t>2 Этап – Организация деятельности.</a:t>
            </a:r>
            <a:endParaRPr lang="ru-RU" sz="3200" dirty="0">
              <a:solidFill>
                <a:srgbClr val="00CC99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5651" y="-90264"/>
            <a:ext cx="8229600" cy="1143000"/>
          </a:xfrm>
        </p:spPr>
        <p:txBody>
          <a:bodyPr/>
          <a:lstStyle/>
          <a:p>
            <a:r>
              <a:rPr lang="ru-RU" b="1" dirty="0"/>
              <a:t>Технология «План-Дело-Анализ»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779931"/>
            <a:ext cx="8143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</a:rPr>
              <a:t>Включает в себя 2 этапа: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72318"/>
            <a:ext cx="3899925" cy="29249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58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1. Этап </a:t>
            </a:r>
            <a:b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Моделирование РППС в группе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 smtClean="0">
                <a:solidFill>
                  <a:srgbClr val="00B050"/>
                </a:solidFill>
              </a:rPr>
              <a:t>. Создание в группе Центров активности.</a:t>
            </a:r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i="1" dirty="0" smtClean="0"/>
              <a:t>(стимулирует детскую инициативу и самостоятельность.)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 smtClean="0">
                <a:solidFill>
                  <a:srgbClr val="00B050"/>
                </a:solidFill>
              </a:rPr>
              <a:t>.Создание маршрута занятости в Центрах активности.</a:t>
            </a:r>
          </a:p>
          <a:p>
            <a:pPr marL="0" indent="0">
              <a:buNone/>
            </a:pPr>
            <a:r>
              <a:rPr lang="ru-RU" i="1" dirty="0" smtClean="0"/>
              <a:t>(для учета и последующего анализа востребованности центра)</a:t>
            </a:r>
            <a:endParaRPr lang="ru-RU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844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1.Создание в группе Центров активности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 descr="IMG_98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5265" y="3366319"/>
            <a:ext cx="4464277" cy="3348210"/>
          </a:xfrm>
          <a:prstGeom prst="rect">
            <a:avLst/>
          </a:prstGeom>
        </p:spPr>
      </p:pic>
      <p:pic>
        <p:nvPicPr>
          <p:cNvPr id="14" name="Рисунок 13" descr="IMG_987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620688"/>
            <a:ext cx="4330400" cy="32478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3892406"/>
            <a:ext cx="3043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Центр литературы и грамоты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84168" y="2996987"/>
            <a:ext cx="1661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Центр искусств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844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1.Создание в группе Центров активности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Рисунок 11" descr="IMG_9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695195"/>
            <a:ext cx="4741401" cy="3556050"/>
          </a:xfrm>
          <a:prstGeom prst="rect">
            <a:avLst/>
          </a:prstGeom>
        </p:spPr>
      </p:pic>
      <p:pic>
        <p:nvPicPr>
          <p:cNvPr id="9" name="Рисунок 8" descr="кухн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3" y="3212976"/>
            <a:ext cx="4675646" cy="35067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2843644"/>
            <a:ext cx="188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Центр кулинарии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4271937"/>
            <a:ext cx="3135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Центр сюжетно-ролевой игры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81090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844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1.Создание в группе Центров активности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центр науки.jpg"/>
          <p:cNvPicPr>
            <a:picLocks noChangeAspect="1"/>
          </p:cNvPicPr>
          <p:nvPr/>
        </p:nvPicPr>
        <p:blipFill rotWithShape="1">
          <a:blip r:embed="rId2" cstate="print"/>
          <a:srcRect t="6580" b="4535"/>
          <a:stretch/>
        </p:blipFill>
        <p:spPr>
          <a:xfrm>
            <a:off x="179512" y="764704"/>
            <a:ext cx="4374723" cy="51845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130" t="20260" r="8832"/>
          <a:stretch/>
        </p:blipFill>
        <p:spPr>
          <a:xfrm>
            <a:off x="4788024" y="1775015"/>
            <a:ext cx="4234956" cy="49623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5980638"/>
            <a:ext cx="315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Центр науки и естествознания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99205" y="1373250"/>
            <a:ext cx="221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Двигательный центр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1820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844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1.Создание в группе Центров активности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9243" y="6349970"/>
            <a:ext cx="4283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Центр математики и манипулятивных игр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836712"/>
            <a:ext cx="2224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Центр строительства</a:t>
            </a:r>
            <a:endParaRPr lang="ru-RU" dirty="0"/>
          </a:p>
        </p:txBody>
      </p:sp>
      <p:pic>
        <p:nvPicPr>
          <p:cNvPr id="5" name="Рисунок 4" descr="центр конст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4572000" cy="2668276"/>
          </a:xfrm>
          <a:prstGeom prst="rect">
            <a:avLst/>
          </a:prstGeom>
        </p:spPr>
      </p:pic>
      <p:pic>
        <p:nvPicPr>
          <p:cNvPr id="6" name="Рисунок 5" descr="центр мате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315371"/>
            <a:ext cx="4143404" cy="40425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8984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2. Создание маршрута занятости в Центрах активности</a:t>
            </a:r>
            <a:endParaRPr lang="ru-RU" sz="32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24743"/>
            <a:ext cx="3768385" cy="2690369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819" t="27474" r="24271" b="10909"/>
          <a:stretch/>
        </p:blipFill>
        <p:spPr bwMode="auto">
          <a:xfrm>
            <a:off x="214282" y="984877"/>
            <a:ext cx="4238908" cy="283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IMG_9931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560" y="3945972"/>
            <a:ext cx="3949125" cy="2704126"/>
          </a:xfrm>
          <a:prstGeom prst="rect">
            <a:avLst/>
          </a:prstGeom>
        </p:spPr>
      </p:pic>
      <p:pic>
        <p:nvPicPr>
          <p:cNvPr id="7" name="Рисунок 6" descr="IMG_9932.jpg"/>
          <p:cNvPicPr>
            <a:picLocks noChangeAspect="1"/>
          </p:cNvPicPr>
          <p:nvPr/>
        </p:nvPicPr>
        <p:blipFill rotWithShape="1">
          <a:blip r:embed="rId6" cstate="print"/>
          <a:srcRect r="7455"/>
          <a:stretch/>
        </p:blipFill>
        <p:spPr>
          <a:xfrm>
            <a:off x="5220072" y="3911137"/>
            <a:ext cx="3768385" cy="27737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</TotalTime>
  <Words>274</Words>
  <Application>Microsoft Office PowerPoint</Application>
  <PresentationFormat>Экран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Технология  «ПЛАН-ДЕЛО-АНАЛИЗ»</vt:lpstr>
      <vt:lpstr>Технология «План-Дело-Анализ»</vt:lpstr>
      <vt:lpstr>Технология «План-Дело-Анализ»</vt:lpstr>
      <vt:lpstr>1. Этап  Моделирование РППС в группе</vt:lpstr>
      <vt:lpstr>1.Создание в группе Центров активности</vt:lpstr>
      <vt:lpstr>1.Создание в группе Центров активности</vt:lpstr>
      <vt:lpstr>1.Создание в группе Центров активности</vt:lpstr>
      <vt:lpstr>1.Создание в группе Центров активности</vt:lpstr>
      <vt:lpstr>2. Создание маршрута занятости в Центрах активности</vt:lpstr>
      <vt:lpstr>2. Этап. Организация деятельности.</vt:lpstr>
      <vt:lpstr>1.Групповой сбор.</vt:lpstr>
      <vt:lpstr>2.Совместное планирование</vt:lpstr>
      <vt:lpstr>Слайд 13</vt:lpstr>
      <vt:lpstr>3. Планирование самостоятельной деятельности</vt:lpstr>
      <vt:lpstr>Слайд 15</vt:lpstr>
      <vt:lpstr> 4. Анализ деятельности</vt:lpstr>
      <vt:lpstr>Вечерний сбор</vt:lpstr>
      <vt:lpstr>Слайд 18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ПЛАН-ДЕЛО-АНАЛИЗ</dc:title>
  <dc:creator>Emin</dc:creator>
  <cp:lastModifiedBy>Пользователь</cp:lastModifiedBy>
  <cp:revision>95</cp:revision>
  <dcterms:created xsi:type="dcterms:W3CDTF">2022-02-23T09:56:29Z</dcterms:created>
  <dcterms:modified xsi:type="dcterms:W3CDTF">2022-03-15T16:13:06Z</dcterms:modified>
</cp:coreProperties>
</file>