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83" r:id="rId11"/>
    <p:sldId id="264" r:id="rId12"/>
    <p:sldId id="289" r:id="rId13"/>
    <p:sldId id="265" r:id="rId14"/>
    <p:sldId id="290" r:id="rId15"/>
    <p:sldId id="266" r:id="rId16"/>
    <p:sldId id="291" r:id="rId17"/>
    <p:sldId id="267" r:id="rId18"/>
    <p:sldId id="292" r:id="rId19"/>
    <p:sldId id="284" r:id="rId20"/>
    <p:sldId id="268" r:id="rId21"/>
    <p:sldId id="269" r:id="rId22"/>
    <p:sldId id="285" r:id="rId23"/>
    <p:sldId id="272" r:id="rId24"/>
    <p:sldId id="295" r:id="rId25"/>
    <p:sldId id="273" r:id="rId26"/>
    <p:sldId id="296" r:id="rId27"/>
    <p:sldId id="274" r:id="rId28"/>
    <p:sldId id="297" r:id="rId29"/>
    <p:sldId id="275" r:id="rId30"/>
    <p:sldId id="298" r:id="rId31"/>
    <p:sldId id="299" r:id="rId32"/>
    <p:sldId id="300" r:id="rId33"/>
    <p:sldId id="286" r:id="rId34"/>
    <p:sldId id="270" r:id="rId35"/>
    <p:sldId id="287" r:id="rId36"/>
    <p:sldId id="288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F9CE1-0D0C-4D2D-9670-55850EF34BF4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914FB-25CE-4789-B63D-44D8E15A9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93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914FB-25CE-4789-B63D-44D8E15A97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39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914FB-25CE-4789-B63D-44D8E15A97A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01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914FB-25CE-4789-B63D-44D8E15A97A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1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914FB-25CE-4789-B63D-44D8E15A97A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49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Педагогический </a:t>
            </a:r>
            <a:r>
              <a:rPr lang="ru-RU" sz="3600" b="1" dirty="0" smtClean="0"/>
              <a:t>совет </a:t>
            </a:r>
            <a:r>
              <a:rPr lang="ru-RU" sz="3600" b="1" dirty="0"/>
              <a:t>№ 2</a:t>
            </a: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 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«Сюжетно-ролевая игра как условие успешной социализации ребенка-дошкольника»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476672"/>
            <a:ext cx="8784976" cy="17526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униципальное дошкольное образовательное учреждение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детский сад №21 «Мозаика»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7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nalogi.net/wp-content/uploads/3d-pazl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38" b="51796" l="33308" r="56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89" t="16402" r="40338" b="45909"/>
          <a:stretch/>
        </p:blipFill>
        <p:spPr bwMode="auto">
          <a:xfrm>
            <a:off x="1907704" y="332656"/>
            <a:ext cx="5394366" cy="586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4922" y="3140968"/>
            <a:ext cx="3859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2. «</a:t>
            </a:r>
            <a:r>
              <a:rPr lang="ru-RU" sz="4000" b="1" dirty="0" smtClean="0"/>
              <a:t>Соотнеси-ка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96771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2. «Соотнеси-ка»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917699"/>
              </p:ext>
            </p:extLst>
          </p:nvPr>
        </p:nvGraphicFramePr>
        <p:xfrm>
          <a:off x="143906" y="1683007"/>
          <a:ext cx="882058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790"/>
                <a:gridCol w="7128792"/>
              </a:tblGrid>
              <a:tr h="49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Этапы </a:t>
                      </a:r>
                      <a:r>
                        <a:rPr lang="ru-RU" sz="1600" baseline="0" dirty="0" smtClean="0"/>
                        <a:t>развития сюжетно-ролевой игры у дошкольников.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Описание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этап: игры в отдельные действия взрослых.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Второй этап: простые ролевые игры.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Третий этап: сюжетно-ролевые игры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Четвёртый этап: творческие сюжетные игры.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623" y="836712"/>
            <a:ext cx="7985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1 задание: Соотнести описание с соответствующим этапом 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развития сюжетно-ролевой игры у дошкольников.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53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2. «Соотнеси-ка»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392539"/>
              </p:ext>
            </p:extLst>
          </p:nvPr>
        </p:nvGraphicFramePr>
        <p:xfrm>
          <a:off x="143906" y="1683007"/>
          <a:ext cx="882058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790"/>
                <a:gridCol w="7128792"/>
              </a:tblGrid>
              <a:tr h="49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Этапы </a:t>
                      </a:r>
                      <a:r>
                        <a:rPr lang="ru-RU" sz="1200" baseline="0" dirty="0" smtClean="0"/>
                        <a:t>развития сюжетно-ролевой игры у дошкольников.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Описание 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этап: игры в отдельные действия взрослых.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Игры типа "укачивание малыша", "накладывание еды в тарелку", "вождение машины" и им подобные. Ребёнок подражает увиденному действию взрослого, но не с реальным малышом или машиной, а с их игровыми заместителями.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Второй этап: простые ролевые игры.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"Дочки-матери", "посещение врача", "приход гостей", "покупка продуктов в магазине" - разыгрывание этих и им подобных повседневных ситуаций.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Здесь уже есть полноценная игровая ситуация и принятие на себя роли взрослых: в игре ребёнок становится то мамой, то папой, то врачом, то водителем автобуса. На этой стадии малыш полностью отождествляет себя в игре с ролью и стремится точно воспроизвести те действия, которые он видел в жизни или на экране. Этого же он требует и от партнёра по игре, в противном случае ребёнок начинает возмущаться: «ты неправильно играешь!»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Третий этап: сюжетно-ролевые игры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Одна игровая ситуация плавно перетекает в другую, связанную с ней по смыслу. Например, игра в "поездку на дачу" может протекать так: сначала все вместе "едут на дачу" на "машине" или на "электричке", затем "папа" копает или поливает грядки, "мама" готовит "еду", а "дети" ловят "кузнечиков", потом все вместе "идут в лес" за ягодами или за грибами и так далее.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Такое усложнение структуры игры - это важный признак развития сознания малыша, показатель его способности связывать разные жизненные ситуации в единое целое и осуществлять в них последовательную линию поведения. Сюжеты игры могут браться из жизни или из книжки, могут подсказываться новыми игрушками или предлагаться взрослым.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Четвёртый этап: творческие сюжетные игры.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Ребёнок начинает сам придумывать сюжеты игр и видоизменять их по ходу действий, а не воспроизводит заранее известный сюжет, взятый из жизни, книжки или фильма. Благодаря этому мир человеческой жизни предстаёт перед ним как огромное пространство возможностей.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623" y="836712"/>
            <a:ext cx="7985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1 задание: Соотнести описание с соответствующим этапом 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развития сюжетно-ролевой игры у дошкольников.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36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2. «Соотнеси-ка»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5880686"/>
              </p:ext>
            </p:extLst>
          </p:nvPr>
        </p:nvGraphicFramePr>
        <p:xfrm>
          <a:off x="179512" y="1210598"/>
          <a:ext cx="8820582" cy="534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750"/>
                <a:gridCol w="7488832"/>
              </a:tblGrid>
              <a:tr h="49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Возрастная категория детей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3–4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4–5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5–6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6–7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19970"/>
            <a:ext cx="8797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 задание: Соотнести задачи сюжетно-ролевой игры с возрастом.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52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2. «Соотнеси-ка»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9556999"/>
              </p:ext>
            </p:extLst>
          </p:nvPr>
        </p:nvGraphicFramePr>
        <p:xfrm>
          <a:off x="179512" y="1210598"/>
          <a:ext cx="8820582" cy="5383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750"/>
                <a:gridCol w="7488832"/>
              </a:tblGrid>
              <a:tr h="49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Возрастная категория детей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3–4 года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Формирование умения действовать в соответствии с предложенным сценарием.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Развитие фантазии, способности придумывать простой сюжет в условиях вымышленной ситуации.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Обогащение активного словарного запаса.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4–5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Развитие коммуникативных способностей.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Формирование умения самостоятельно распределять роли, подбирать предметы для игры.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Обогащение социального опыта детей (правила поведения в библиотеке, магазине, общественном транспорте, поликлинике и т. д.).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Развитие навыка диалогической речи.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5–6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Развитие умения самостоятельно определять правила, импровизировать во время игры.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Побуждение к использованию образов и сюжетов художественных произведений в играх (из сказок и рассказов, фильмов и мультфильмов).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Активизация диалогической речи.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6–7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Развитие творческих способностей детей: желание использовать в игре музыкальные инструменты, добавлять элементы танца, пения.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Создание устойчивого интереса к профессиональной деятельности взрослых (игры в сотрудников полиции, спасателей, врачей, космонавтов, учёных и т. д.).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1B1C2A"/>
                          </a:solidFill>
                          <a:effectLst/>
                          <a:latin typeface="Open Sans"/>
                          <a:ea typeface="Times New Roman"/>
                          <a:cs typeface="Times New Roman"/>
                        </a:rPr>
                        <a:t>Создание мотивации к изготовлению декораций и атрибутов для будущих игр.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19970"/>
            <a:ext cx="8797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 задание: Соотнести задачи сюжетно-ролевой игры с возрастом.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91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2. «Соотнеси-ка»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4257677"/>
              </p:ext>
            </p:extLst>
          </p:nvPr>
        </p:nvGraphicFramePr>
        <p:xfrm>
          <a:off x="179512" y="2132856"/>
          <a:ext cx="8820582" cy="454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750"/>
                <a:gridCol w="7488832"/>
              </a:tblGrid>
              <a:tr h="459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Вид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Описание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878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максимально фантазируют, не просто копируют поведение взрослых в конкретных жизненных ситуациях, а показывают свой вариант действий в условиях вымышленных обстоятельств. Например, полет на Марс, археологические раскопки, путешествие во времени и т.д.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680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Является игровой формой обучения, в ней синтезируется творческая деятельность детей с изучением наглядных материалов, практическим применением полученных на занятиях знаний. Например, игры «Магазин», «Детский сад», «Банк», «Столовая».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1273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воссоздание детьми содержания профессиональной деятельности взрослых. Взаимодействие между участниками игры отражает модель сотрудничества руководителей и специалистов. Эти игры направлены на формирование культуры отношений в обществе и первичных представлений о профессиональной этике. Дети должны понимать, что важны не только начальники, капитаны, директора, но и каждый член команды. Например, игры в «Парикмахерская», «Почта», «Кафе», «Библиотека» и др.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102969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Деловая игра, Сюжетно-дидактическая игра, Творческая сюжетно-ролевая игра?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412776"/>
            <a:ext cx="847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3 задание: Соотнести вид сюжетно-ролевой игры с описанием.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7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2. «Соотнеси-ка»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5066232"/>
              </p:ext>
            </p:extLst>
          </p:nvPr>
        </p:nvGraphicFramePr>
        <p:xfrm>
          <a:off x="179512" y="2132856"/>
          <a:ext cx="8820582" cy="392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750"/>
                <a:gridCol w="7488832"/>
              </a:tblGrid>
              <a:tr h="49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Вид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Описание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Творческая сюжетно-ролевая игра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максимально фантазируют, не просто копируют поведение взрослых в конкретных жизненных ситуациях, а показывают свой вариант действий в условиях вымышленных обстоятельств. Например, полет на Марс, археологические раскопки, путешествие во времени и т.д.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Сюжетно-дидактическая игра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Является игровой формой обучения, в ней синтезируется творческая деятельность детей с изучением наглядных материалов, практическим применением полученных на занятиях знаний. Например, игры «Магазин», «Детский сад», «Банк», «Столовая».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Деловая игра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воссоздание детьми содержания профессиональной деятельности взрослых. Взаимодействие между участниками игры отражает модель сотрудничества руководителей и специалистов. Эти игры направлены на формирование культуры отношений в обществе и первичных представлений о профессиональной этике. Дети должны понимать, что важны не только начальники, капитаны, директора, но и каждый член команды. Например, игры в «Парикмахерская», «Почта», «Кафе», «Библиотека» и др.</a:t>
                      </a: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412776"/>
            <a:ext cx="847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3 задание: Соотнести вид сюжетно-ролевой игры с описанием.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43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2. «Соотнеси-ка»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6837402"/>
              </p:ext>
            </p:extLst>
          </p:nvPr>
        </p:nvGraphicFramePr>
        <p:xfrm>
          <a:off x="179512" y="1628801"/>
          <a:ext cx="8820582" cy="511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7380422"/>
              </a:tblGrid>
              <a:tr h="536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Тип игрового материала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Описание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12104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игрушки, имитирующие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реальные предметы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- орудия, инструменты, средства человеческой деятельности, позволяющие воссоздать смысл настоящего действия, например, игрушечные чашка, утюг, молоток, руль. Игрушки-модели типа автомобильчики разных марок, а также сборные модели 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«лего»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сборные мелкие игрушки из «киндер-сюрпризов». </a:t>
                      </a:r>
                      <a:endParaRPr lang="ru-RU" sz="16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14350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разного рода куклы, фигурки людей и животных. Сюда же по функциям в игре относится игровой материал, представляющий игровые атрибуты, специфичные для какого-либо персонажа (роли, например, белая шапочка врача, каска пожарника и т. п.). У мальчиков предпочтения проявляются и в традиционном увлечении наборами солдатиков, ковбоев, рыцарей, туземных воинов, роботов и пр.</a:t>
                      </a:r>
                    </a:p>
                  </a:txBody>
                  <a:tcPr marL="66675" marR="66675" marT="47625" marB="47625" anchor="ctr"/>
                </a:tc>
              </a:tr>
              <a:tr h="805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игрушки, игровой материал, указывающий на место действия, обстановку, в которой оно происходит (например, игрушечная кухонная плита, дом-теремок, рама, изображающая нос корабля или переднюю стенку автобуса и т. п.).</a:t>
                      </a:r>
                    </a:p>
                  </a:txBody>
                  <a:tcPr marL="66675" marR="66675" marT="47625" marB="47625" anchor="ctr"/>
                </a:tc>
              </a:tr>
              <a:tr h="83686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Маркеры 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(знаки)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игрового пространства, Предметы оперирования, Игрушки – персонажи,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708806"/>
            <a:ext cx="8416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4 задание: Соотнести игровой материал для сюжетно-ролевой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игры с соответствующим типом.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80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2. «Соотнеси-ка»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4159191"/>
              </p:ext>
            </p:extLst>
          </p:nvPr>
        </p:nvGraphicFramePr>
        <p:xfrm>
          <a:off x="179512" y="2132856"/>
          <a:ext cx="8820582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876366"/>
              </a:tblGrid>
              <a:tr h="49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Тип игрового материала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Описание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Предметы оперирования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игрушки, имитирующие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реальные предметы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- орудия, инструменты, средства человеческой деятельности, позволяющие воссоздать смысл настоящего действия, например, игрушечные чашка, утюг, молоток, руль. Игрушки-модели типа автомобильчики разных марок, а также сборные модели 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«лего»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сборные мелкие игрушки из «киндер-сюрпризов». </a:t>
                      </a:r>
                      <a:endParaRPr lang="ru-RU" sz="1600" dirty="0">
                        <a:solidFill>
                          <a:srgbClr val="1B1C2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Игрушки – персонажи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разного рода куклы, фигурки людей и животных. Сюда же по функциям в игре относится игровой материал, представляющий игровые атрибуты, специфичные для какого-либо персонажа (роли, например, белая шапочка врача, каска пожарника и т. п.). У мальчиков предпочтения проявляются и в традиционном увлечении наборами солдатиков, ковбоев, рыцарей, туземных воинов, роботов и пр.</a:t>
                      </a:r>
                    </a:p>
                  </a:txBody>
                  <a:tcPr marL="66675" marR="6667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Маркеры 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(знаки)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игрового пространства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игрушки, игровой материал, указывающий на место действия, обстановку, в которой оно происходит (например, игрушечная кухонная плита, дом-теремок, рама, изображающая нос корабля или переднюю стенку автобуса и т. п.).</a:t>
                      </a:r>
                    </a:p>
                  </a:txBody>
                  <a:tcPr marL="66675" marR="66675" marT="47625" marB="4762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124744"/>
            <a:ext cx="8416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4 задание: Соотнести игровой материал для сюжетно-ролевой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игры с соответствующим типом.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39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www.analogi.net/wp-content/uploads/3d-pazl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6957" b="69093" l="8769" r="32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5" t="35242" r="64148" b="31344"/>
          <a:stretch/>
        </p:blipFill>
        <p:spPr bwMode="auto">
          <a:xfrm>
            <a:off x="804793" y="692696"/>
            <a:ext cx="6282226" cy="55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9514226">
            <a:off x="2296883" y="2940009"/>
            <a:ext cx="4315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3. «Рассуждай-ка»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4113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Деловая игра </a:t>
            </a:r>
            <a:br>
              <a:rPr lang="ru-RU" dirty="0" smtClean="0"/>
            </a:br>
            <a:r>
              <a:rPr lang="ru-RU" dirty="0" smtClean="0"/>
              <a:t>«Кладовая социализации»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71" b="94321" l="4881" r="947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564904"/>
            <a:ext cx="4637491" cy="39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42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3. «Рассуждай-ка»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124744"/>
            <a:ext cx="626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1 задание: Решение педагогических ситуаций.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59340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Маша, Ваня и Кирилл решили играть в "Морское путешествие".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"Чур, я капитан корабля", - говорит Ваня. "Ты вчера был капитаном. Ты каждый день капитан", - запротестовали Маша 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Кирилл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Вопросы: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Как воспитателю разрешить данную ситуацию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Какое правило можно придумать, чтобы право на интересные роли имели и другие участники игры?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96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3. «Рассуждай-ка»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124744"/>
            <a:ext cx="626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1 задание: Решение педагогических ситуаций.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5934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Максим быстро взял себе игрушки для игры в "Космическое путешествие: и пульт управления, и командирский шлем, и планшет с картой, и "космическое питание", и "солнечные батареи" для перезарядки двигателей. "А нам с чем играть? Раз всё взял, то сам и играй. Не будем с тобой играть", - сказали ребята.</a:t>
            </a:r>
          </a:p>
          <a:p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Вопросы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Как поступить воспитателю в данной ситуации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Какую работу можно провести с детьми, чтобы предотвратить возможные подобные ситуации?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47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nalogi.net/wp-content/uploads/3d-pazl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2363" b="84877" l="32308" r="51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34" t="51676" r="46115" b="14104"/>
          <a:stretch/>
        </p:blipFill>
        <p:spPr bwMode="auto">
          <a:xfrm>
            <a:off x="2051720" y="897810"/>
            <a:ext cx="5252690" cy="594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603658">
            <a:off x="2387277" y="2745813"/>
            <a:ext cx="4581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4. «Размышляй-ка»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30047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ea typeface="Times New Roman"/>
              </a:rPr>
              <a:t>4. «Размышляй-ка»</a:t>
            </a:r>
            <a:br>
              <a:rPr lang="ru-RU" b="1" dirty="0" smtClean="0">
                <a:effectLst/>
                <a:ea typeface="Times New Roman"/>
              </a:rPr>
            </a:br>
            <a:r>
              <a:rPr lang="ru-RU" b="1" dirty="0">
                <a:effectLst/>
              </a:rPr>
              <a:t>Викторина «Вопрос - ответ</a:t>
            </a:r>
            <a:r>
              <a:rPr lang="ru-RU" b="1" dirty="0" smtClean="0">
                <a:effectLst/>
              </a:rPr>
              <a:t>»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7941" y="263691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1 вопрос: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Основа сюжетно ролевой игры – это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воображаемая 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ситуация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, которая включает в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себя…</a:t>
            </a: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А)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действия, предметы и ход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Б)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сюжет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роль и игровые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действия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В) замысел, атрибуты и дети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44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ea typeface="Times New Roman"/>
              </a:rPr>
              <a:t>4. «Размышляй-ка»</a:t>
            </a:r>
            <a:br>
              <a:rPr lang="ru-RU" b="1" dirty="0" smtClean="0">
                <a:effectLst/>
                <a:ea typeface="Times New Roman"/>
              </a:rPr>
            </a:br>
            <a:r>
              <a:rPr lang="ru-RU" b="1" dirty="0">
                <a:effectLst/>
              </a:rPr>
              <a:t>Викторина «Вопрос - ответ</a:t>
            </a:r>
            <a:r>
              <a:rPr lang="ru-RU" b="1" dirty="0" smtClean="0">
                <a:effectLst/>
              </a:rPr>
              <a:t>»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7941" y="263691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1 вопрос: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Основа сюжетно ролевой игры – это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воображаемая 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ситуация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, которая включает в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себя…</a:t>
            </a: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А)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действия, предметы и ход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Б) сюжет</a:t>
            </a:r>
            <a:r>
              <a:rPr lang="ru-RU" sz="2400" b="1" dirty="0">
                <a:solidFill>
                  <a:srgbClr val="FF0000"/>
                </a:solidFill>
              </a:rPr>
              <a:t>, роль и игровые </a:t>
            </a:r>
            <a:r>
              <a:rPr lang="ru-RU" sz="2400" b="1" dirty="0" smtClean="0">
                <a:solidFill>
                  <a:srgbClr val="FF0000"/>
                </a:solidFill>
              </a:rPr>
              <a:t>действия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В) замысел, атрибуты и дети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56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ea typeface="Times New Roman"/>
              </a:rPr>
              <a:t>4. «Размышляй-ка»</a:t>
            </a:r>
            <a:br>
              <a:rPr lang="ru-RU" b="1" dirty="0" smtClean="0">
                <a:effectLst/>
                <a:ea typeface="Times New Roman"/>
              </a:rPr>
            </a:br>
            <a:r>
              <a:rPr lang="ru-RU" b="1" dirty="0">
                <a:effectLst/>
              </a:rPr>
              <a:t>Викторина «Вопрос - ответ</a:t>
            </a:r>
            <a:r>
              <a:rPr lang="ru-RU" b="1" dirty="0" smtClean="0">
                <a:effectLst/>
              </a:rPr>
              <a:t>»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263691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 вопрос: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Этапы становления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сюжетно-ролевой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игры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А) воспроизведение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действий, становление ролевого поведения,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сюжетосложение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Б) предметная деятельность, ролевое подражание, игра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В) действия с предметами, простейшие сюжеты, организация игры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01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ea typeface="Times New Roman"/>
              </a:rPr>
              <a:t>4. «Размышляй-ка»</a:t>
            </a:r>
            <a:br>
              <a:rPr lang="ru-RU" b="1" dirty="0" smtClean="0">
                <a:effectLst/>
                <a:ea typeface="Times New Roman"/>
              </a:rPr>
            </a:br>
            <a:r>
              <a:rPr lang="ru-RU" b="1" dirty="0">
                <a:effectLst/>
              </a:rPr>
              <a:t>Викторина «Вопрос - ответ</a:t>
            </a:r>
            <a:r>
              <a:rPr lang="ru-RU" b="1" dirty="0" smtClean="0">
                <a:effectLst/>
              </a:rPr>
              <a:t>»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263691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 вопрос: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Этапы становления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сюжетно-ролевой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игры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А) воспроизведение </a:t>
            </a:r>
            <a:r>
              <a:rPr lang="ru-RU" sz="2400" b="1" dirty="0">
                <a:solidFill>
                  <a:srgbClr val="FF0000"/>
                </a:solidFill>
              </a:rPr>
              <a:t>действий, становление ролевого поведения, </a:t>
            </a:r>
            <a:r>
              <a:rPr lang="ru-RU" sz="2400" b="1" dirty="0" err="1" smtClean="0">
                <a:solidFill>
                  <a:srgbClr val="FF0000"/>
                </a:solidFill>
              </a:rPr>
              <a:t>сюжетосложение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Б) предметная деятельность, ролевое подражание, игра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В) действия с предметами, простейшие сюжеты, организация игры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15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ea typeface="Times New Roman"/>
              </a:rPr>
              <a:t>4. «Размышляй-ка»</a:t>
            </a:r>
            <a:br>
              <a:rPr lang="ru-RU" b="1" dirty="0" smtClean="0">
                <a:effectLst/>
                <a:ea typeface="Times New Roman"/>
              </a:rPr>
            </a:br>
            <a:r>
              <a:rPr lang="ru-RU" b="1" dirty="0">
                <a:effectLst/>
              </a:rPr>
              <a:t>Викторина «Вопрос - ответ</a:t>
            </a:r>
            <a:r>
              <a:rPr lang="ru-RU" b="1" dirty="0" smtClean="0">
                <a:effectLst/>
              </a:rPr>
              <a:t>»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263691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3 вопрос: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Чаще всего в игре ребенок принимает на себя роль…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А)героя игры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Б) персонажа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В) взрослого человека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61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ea typeface="Times New Roman"/>
              </a:rPr>
              <a:t>4. «Размышляй-ка»</a:t>
            </a:r>
            <a:br>
              <a:rPr lang="ru-RU" b="1" dirty="0" smtClean="0">
                <a:effectLst/>
                <a:ea typeface="Times New Roman"/>
              </a:rPr>
            </a:br>
            <a:r>
              <a:rPr lang="ru-RU" b="1" dirty="0">
                <a:effectLst/>
              </a:rPr>
              <a:t>Викторина «Вопрос - ответ</a:t>
            </a:r>
            <a:r>
              <a:rPr lang="ru-RU" b="1" dirty="0" smtClean="0">
                <a:effectLst/>
              </a:rPr>
              <a:t>»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263691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3 вопрос: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Чаще всего в игре ребенок принимает на себя роль…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А)героя игры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Б) персонажа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В) взрослого человека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54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ea typeface="Times New Roman"/>
              </a:rPr>
              <a:t>4. «Размышляй-ка»</a:t>
            </a:r>
            <a:br>
              <a:rPr lang="ru-RU" b="1" dirty="0" smtClean="0">
                <a:effectLst/>
                <a:ea typeface="Times New Roman"/>
              </a:rPr>
            </a:br>
            <a:r>
              <a:rPr lang="ru-RU" b="1" dirty="0">
                <a:effectLst/>
              </a:rPr>
              <a:t>Викторина «Вопрос - ответ</a:t>
            </a:r>
            <a:r>
              <a:rPr lang="ru-RU" b="1" dirty="0" smtClean="0">
                <a:effectLst/>
              </a:rPr>
              <a:t>»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263691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4 вопрос: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Многообразие и взаимосвязь игровых действий, взаимоотношений детей в игре – это…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А) сюжет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Б) игра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В) замысел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2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analogi.net/wp-content/uploads/3d-paz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5" t="5506" r="1897" b="8220"/>
          <a:stretch/>
        </p:blipFill>
        <p:spPr bwMode="auto">
          <a:xfrm>
            <a:off x="89974" y="145958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541369">
            <a:off x="1116300" y="1675291"/>
            <a:ext cx="178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1. «Отвечай-ка»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rot="19787801">
            <a:off x="781523" y="3506519"/>
            <a:ext cx="20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3. «Рассуждай-ка»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53725" y="2316575"/>
            <a:ext cx="188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2. «Соотнеси-ка»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 rot="2603658">
            <a:off x="2462016" y="4566556"/>
            <a:ext cx="216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4. «Размышляй-ка»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 rot="1391174">
            <a:off x="4999917" y="2522709"/>
            <a:ext cx="181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5. «Сочиняй-ка»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rot="19500081">
            <a:off x="4561498" y="4566556"/>
            <a:ext cx="165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6. «Угадай-ка»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97757" y="4128745"/>
            <a:ext cx="19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7. «Оценивай-ка»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890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ea typeface="Times New Roman"/>
              </a:rPr>
              <a:t>4. «Размышляй-ка»</a:t>
            </a:r>
            <a:br>
              <a:rPr lang="ru-RU" b="1" dirty="0" smtClean="0">
                <a:effectLst/>
                <a:ea typeface="Times New Roman"/>
              </a:rPr>
            </a:br>
            <a:r>
              <a:rPr lang="ru-RU" b="1" dirty="0">
                <a:effectLst/>
              </a:rPr>
              <a:t>Викторина «Вопрос - ответ</a:t>
            </a:r>
            <a:r>
              <a:rPr lang="ru-RU" b="1" dirty="0" smtClean="0">
                <a:effectLst/>
              </a:rPr>
              <a:t>»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263691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4 вопрос: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Многообразие и взаимосвязь игровых действий, взаимоотношений детей в игре – это…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А) сюжет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Б) игра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В) замысел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98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ea typeface="Times New Roman"/>
              </a:rPr>
              <a:t>4. «Размышляй-ка»</a:t>
            </a:r>
            <a:br>
              <a:rPr lang="ru-RU" b="1" dirty="0" smtClean="0">
                <a:effectLst/>
                <a:ea typeface="Times New Roman"/>
              </a:rPr>
            </a:br>
            <a:r>
              <a:rPr lang="ru-RU" b="1" dirty="0">
                <a:effectLst/>
              </a:rPr>
              <a:t>Викторина «Вопрос - ответ</a:t>
            </a:r>
            <a:r>
              <a:rPr lang="ru-RU" b="1" dirty="0" smtClean="0">
                <a:effectLst/>
              </a:rPr>
              <a:t>»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263691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5 вопрос: К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омпоненты сюжетно-ролевой игры: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А) сюжет, содержание, роль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Б) сюжет, замысел, содержание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В) замысел, роль, ход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84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ea typeface="Times New Roman"/>
              </a:rPr>
              <a:t>4. «Размышляй-ка»</a:t>
            </a:r>
            <a:br>
              <a:rPr lang="ru-RU" b="1" dirty="0" smtClean="0">
                <a:effectLst/>
                <a:ea typeface="Times New Roman"/>
              </a:rPr>
            </a:br>
            <a:r>
              <a:rPr lang="ru-RU" b="1" dirty="0">
                <a:effectLst/>
              </a:rPr>
              <a:t>Викторина «Вопрос - ответ</a:t>
            </a:r>
            <a:r>
              <a:rPr lang="ru-RU" b="1" dirty="0" smtClean="0">
                <a:effectLst/>
              </a:rPr>
              <a:t>»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263691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5 вопрос: К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омпоненты сюжетно-ролевой игры: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А) сюжет, содержание, роль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Б) сюжет, замысел, содержание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В) замысел, роль, ход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20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nalogi.net/wp-content/uploads/3d-pazl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5879" b="53403" l="53462" r="78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86" t="15335" r="20753" b="46443"/>
          <a:stretch/>
        </p:blipFill>
        <p:spPr bwMode="auto">
          <a:xfrm>
            <a:off x="2267743" y="476672"/>
            <a:ext cx="4924627" cy="58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758442">
            <a:off x="2711971" y="3861892"/>
            <a:ext cx="3807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5. «Сочиняй-ка»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00912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996" y="404664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5. «Сочиняй-ка»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124744"/>
            <a:ext cx="6761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1 задание: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спланируйте предварительную работу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сюжетно-ролевой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игре.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5187" y="2636912"/>
            <a:ext cx="6234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 задание: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Составьте перечень оборудования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сюжетно- ролевой игры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45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www.analogi.net/wp-content/uploads/3d-paz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1796" b="91115" l="49000" r="73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73" t="51676" r="24639" b="8220"/>
          <a:stretch/>
        </p:blipFill>
        <p:spPr bwMode="auto">
          <a:xfrm>
            <a:off x="1331640" y="476672"/>
            <a:ext cx="6187614" cy="737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9500081">
            <a:off x="2454773" y="2719899"/>
            <a:ext cx="3435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6. «Угадай-ка»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00912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«Угадай-ка»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regnum.ru/uploads/pictures/news/2018/07/25/regnum_picture_1532505844364265_norm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41" t="13450" r="15982" b="10808"/>
          <a:stretch/>
        </p:blipFill>
        <p:spPr bwMode="auto">
          <a:xfrm>
            <a:off x="1475656" y="1268760"/>
            <a:ext cx="6480719" cy="54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36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www.analogi.net/wp-content/uploads/3d-paz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6314" b="71928" l="71231" r="97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43" t="45732" r="1897" b="26386"/>
          <a:stretch/>
        </p:blipFill>
        <p:spPr bwMode="auto">
          <a:xfrm>
            <a:off x="1907704" y="1030157"/>
            <a:ext cx="6552728" cy="535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39752" y="3140968"/>
            <a:ext cx="4150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7. «Оценивай-ка»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19236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344816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 «Рефлексивный пазл»</a:t>
            </a:r>
            <a:endParaRPr lang="ru-RU" dirty="0"/>
          </a:p>
        </p:txBody>
      </p:sp>
      <p:pic>
        <p:nvPicPr>
          <p:cNvPr id="1026" name="Picture 2" descr="https://gas-kvas.com/grafic/uploads/posts/2023-09/1695988341_gas-kvas-com-p-kartinki-pazl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681" y="1052736"/>
            <a:ext cx="6558111" cy="51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152" y="1093294"/>
            <a:ext cx="2027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Оценка </a:t>
            </a:r>
          </a:p>
          <a:p>
            <a:pPr algn="r"/>
            <a:r>
              <a:rPr lang="ru-RU" b="1" dirty="0" smtClean="0"/>
              <a:t>представленному </a:t>
            </a:r>
          </a:p>
          <a:p>
            <a:pPr algn="r"/>
            <a:r>
              <a:rPr lang="ru-RU" b="1" dirty="0" smtClean="0"/>
              <a:t>материалу.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9903" y="1052736"/>
            <a:ext cx="1596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Оценка </a:t>
            </a:r>
          </a:p>
          <a:p>
            <a:r>
              <a:rPr lang="ru-RU" b="1" dirty="0" smtClean="0"/>
              <a:t>формы </a:t>
            </a:r>
          </a:p>
          <a:p>
            <a:r>
              <a:rPr lang="ru-RU" b="1" dirty="0" smtClean="0"/>
              <a:t>организации </a:t>
            </a:r>
          </a:p>
          <a:p>
            <a:r>
              <a:rPr lang="ru-RU" b="1" dirty="0" smtClean="0"/>
              <a:t>мероприятия.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7023" y="3645922"/>
            <a:ext cx="1622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Оценка </a:t>
            </a:r>
          </a:p>
          <a:p>
            <a:pPr algn="r"/>
            <a:r>
              <a:rPr lang="ru-RU" b="1" dirty="0" smtClean="0"/>
              <a:t>деятельности </a:t>
            </a:r>
          </a:p>
          <a:p>
            <a:pPr algn="r"/>
            <a:r>
              <a:rPr lang="ru-RU" b="1" dirty="0" smtClean="0"/>
              <a:t>команды.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9903" y="3645922"/>
            <a:ext cx="1829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Оценка </a:t>
            </a:r>
          </a:p>
          <a:p>
            <a:r>
              <a:rPr lang="ru-RU" b="1" dirty="0" smtClean="0"/>
              <a:t>личной </a:t>
            </a:r>
          </a:p>
          <a:p>
            <a:r>
              <a:rPr lang="ru-RU" b="1" dirty="0" smtClean="0"/>
              <a:t>активности</a:t>
            </a:r>
          </a:p>
          <a:p>
            <a:r>
              <a:rPr lang="ru-RU" b="1" dirty="0" smtClean="0"/>
              <a:t> в мероприятии.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0748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www.analogi.net/wp-content/uploads/3d-paz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074" b="40170" l="9077" r="36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5" t="5506" r="61962" b="58483"/>
          <a:stretch/>
        </p:blipFill>
        <p:spPr bwMode="auto">
          <a:xfrm>
            <a:off x="611560" y="126361"/>
            <a:ext cx="6624736" cy="58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181613">
            <a:off x="2756333" y="3297147"/>
            <a:ext cx="3751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1. «Отвечай-ка»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1909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1. «Отвечай-ка»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Блиц </a:t>
            </a:r>
            <a:r>
              <a:rPr lang="ru-RU" b="1" dirty="0">
                <a:effectLst/>
                <a:latin typeface="Times New Roman"/>
                <a:ea typeface="Times New Roman"/>
              </a:rPr>
              <a:t>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992888" cy="122413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1. </a:t>
            </a:r>
            <a:r>
              <a:rPr lang="ru-RU" b="1" dirty="0" smtClean="0"/>
              <a:t>Что </a:t>
            </a:r>
            <a:r>
              <a:rPr lang="ru-RU" b="1" dirty="0"/>
              <a:t>такое социализация дошкольника?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78092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Социализацией дошкольника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 называют усваивание ребёнком-дошкольником моральных и нравственных принципов, а также правил поведения в социуме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155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08912" cy="11521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2. Ведущий вид деятельности дошкольника?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8092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Ведущим видом деятельности дошкольников является 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игра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 (Д.Б.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Эльконин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), которая способна удовлетворить все возрастные психологические потребности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ребѐнка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помочь ему с процессом социализации личности. </a:t>
            </a: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1. «Отвечай-ка»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Блиц </a:t>
            </a:r>
            <a:r>
              <a:rPr lang="ru-RU" b="1" dirty="0">
                <a:effectLst/>
                <a:latin typeface="Times New Roman"/>
                <a:ea typeface="Times New Roman"/>
              </a:rPr>
              <a:t>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484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48" y="1628800"/>
            <a:ext cx="8568952" cy="115212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3. </a:t>
            </a:r>
            <a:r>
              <a:rPr lang="ru-RU" b="1" dirty="0" smtClean="0"/>
              <a:t>Лучшая </a:t>
            </a:r>
            <a:r>
              <a:rPr lang="ru-RU" b="1" dirty="0"/>
              <a:t>игра для социализации дошкольника?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104" y="324618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южетно-ролевая игра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является приоритетной в социализации дошкольника.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1. «Отвечай-ка»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Блиц </a:t>
            </a:r>
            <a:r>
              <a:rPr lang="ru-RU" b="1" dirty="0">
                <a:effectLst/>
                <a:latin typeface="Times New Roman"/>
                <a:ea typeface="Times New Roman"/>
              </a:rPr>
              <a:t>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03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557" y="1700808"/>
            <a:ext cx="8568952" cy="115212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4.</a:t>
            </a:r>
            <a:r>
              <a:rPr lang="ru-RU" dirty="0"/>
              <a:t> </a:t>
            </a:r>
            <a:r>
              <a:rPr lang="ru-RU" b="1" dirty="0"/>
              <a:t>В каком международном документе зафиксировано право на игру?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2104" y="324618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Конвенция о правах ребенка, статья 31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Ребенок имеет право на отдых и досуг, право участвовать в играх и развлекательных мероприятиях и свободно участвовать в культурной жизни и заниматься искусством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.»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1. «Отвечай-ка»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Блиц </a:t>
            </a:r>
            <a:r>
              <a:rPr lang="ru-RU" b="1" dirty="0">
                <a:effectLst/>
                <a:latin typeface="Times New Roman"/>
                <a:ea typeface="Times New Roman"/>
              </a:rPr>
              <a:t>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601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48" y="1844824"/>
            <a:ext cx="8568952" cy="115212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5. Психические процессы, формирующиеся в процессе сюжетно-ролевой игры?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104" y="324618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внимание, память, мышление 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344816" cy="789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1. «Отвечай-ка»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Блиц </a:t>
            </a:r>
            <a:r>
              <a:rPr lang="ru-RU" b="1" dirty="0">
                <a:effectLst/>
                <a:latin typeface="Times New Roman"/>
                <a:ea typeface="Times New Roman"/>
              </a:rPr>
              <a:t>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089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aznocvetnie-treugolniki-po-uglam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raznocvetnie-treugolniki-po-uglam</Template>
  <TotalTime>315</TotalTime>
  <Words>2058</Words>
  <Application>Microsoft Office PowerPoint</Application>
  <PresentationFormat>Экран (4:3)</PresentationFormat>
  <Paragraphs>238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raznocvetnie-treugolniki-po-uglam</vt:lpstr>
      <vt:lpstr>Педагогический совет № 2   «Сюжетно-ролевая игра как условие успешной социализации ребенка-дошкольника»  </vt:lpstr>
      <vt:lpstr>Деловая игра  «Кладовая социализации»</vt:lpstr>
      <vt:lpstr> </vt:lpstr>
      <vt:lpstr> </vt:lpstr>
      <vt:lpstr>1. «Отвечай-ка»  Блиц опрос</vt:lpstr>
      <vt:lpstr>1. «Отвечай-ка»  Блиц опрос</vt:lpstr>
      <vt:lpstr>1. «Отвечай-ка»  Блиц опрос</vt:lpstr>
      <vt:lpstr>1. «Отвечай-ка»  Блиц опрос</vt:lpstr>
      <vt:lpstr>1. «Отвечай-ка»  Блиц опрос</vt:lpstr>
      <vt:lpstr>Слайд 10</vt:lpstr>
      <vt:lpstr>2. «Соотнеси-ка»  </vt:lpstr>
      <vt:lpstr>2. «Соотнеси-ка»  </vt:lpstr>
      <vt:lpstr>2. «Соотнеси-ка»  </vt:lpstr>
      <vt:lpstr>2. «Соотнеси-ка»  </vt:lpstr>
      <vt:lpstr>2. «Соотнеси-ка»  </vt:lpstr>
      <vt:lpstr>2. «Соотнеси-ка»  </vt:lpstr>
      <vt:lpstr>2. «Соотнеси-ка»  </vt:lpstr>
      <vt:lpstr>2. «Соотнеси-ка»  </vt:lpstr>
      <vt:lpstr> </vt:lpstr>
      <vt:lpstr>3. «Рассуждай-ка»  </vt:lpstr>
      <vt:lpstr>3. «Рассуждай-ка»  </vt:lpstr>
      <vt:lpstr>Слайд 22</vt:lpstr>
      <vt:lpstr>4. «Размышляй-ка» Викторина «Вопрос - ответ»  </vt:lpstr>
      <vt:lpstr>4. «Размышляй-ка» Викторина «Вопрос - ответ»  </vt:lpstr>
      <vt:lpstr>4. «Размышляй-ка» Викторина «Вопрос - ответ»  </vt:lpstr>
      <vt:lpstr>4. «Размышляй-ка» Викторина «Вопрос - ответ»  </vt:lpstr>
      <vt:lpstr>4. «Размышляй-ка» Викторина «Вопрос - ответ»  </vt:lpstr>
      <vt:lpstr>4. «Размышляй-ка» Викторина «Вопрос - ответ»  </vt:lpstr>
      <vt:lpstr>4. «Размышляй-ка» Викторина «Вопрос - ответ»  </vt:lpstr>
      <vt:lpstr>4. «Размышляй-ка» Викторина «Вопрос - ответ»  </vt:lpstr>
      <vt:lpstr>4. «Размышляй-ка» Викторина «Вопрос - ответ»  </vt:lpstr>
      <vt:lpstr>4. «Размышляй-ка» Викторина «Вопрос - ответ»  </vt:lpstr>
      <vt:lpstr>Слайд 33</vt:lpstr>
      <vt:lpstr>5. «Сочиняй-ка»  </vt:lpstr>
      <vt:lpstr> </vt:lpstr>
      <vt:lpstr>6. «Угадай-ка»</vt:lpstr>
      <vt:lpstr> </vt:lpstr>
      <vt:lpstr> «Рефлексивный пазл»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№ 2   «Сюжетно-ролевая игра как условие успешной социализации ребенка-дошкольника»</dc:title>
  <dc:creator>User</dc:creator>
  <cp:lastModifiedBy>Пользователь</cp:lastModifiedBy>
  <cp:revision>17</cp:revision>
  <dcterms:created xsi:type="dcterms:W3CDTF">2023-12-13T07:00:05Z</dcterms:created>
  <dcterms:modified xsi:type="dcterms:W3CDTF">2024-02-02T07:56:29Z</dcterms:modified>
</cp:coreProperties>
</file>