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10" r:id="rId5"/>
    <p:sldId id="383" r:id="rId6"/>
    <p:sldId id="411" r:id="rId7"/>
    <p:sldId id="412" r:id="rId8"/>
    <p:sldId id="413" r:id="rId9"/>
    <p:sldId id="414" r:id="rId10"/>
    <p:sldId id="415" r:id="rId11"/>
    <p:sldId id="420" r:id="rId12"/>
    <p:sldId id="416" r:id="rId13"/>
    <p:sldId id="417" r:id="rId14"/>
    <p:sldId id="418" r:id="rId15"/>
    <p:sldId id="419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  <p:cmAuthor id="4" name="Юлия" initials="Ю" lastIdx="1" clrIdx="3">
    <p:extLst>
      <p:ext uri="{19B8F6BF-5375-455C-9EA6-DF929625EA0E}">
        <p15:presenceInfo xmlns:p15="http://schemas.microsoft.com/office/powerpoint/2012/main" xmlns="" userId="Юл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398" autoAdjust="0"/>
    <p:restoredTop sz="96327" autoAdjust="0"/>
  </p:normalViewPr>
  <p:slideViewPr>
    <p:cSldViewPr snapToGrid="0">
      <p:cViewPr varScale="1">
        <p:scale>
          <a:sx n="73" d="100"/>
          <a:sy n="73" d="100"/>
        </p:scale>
        <p:origin x="-52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pPr rtl="0"/>
              <a:t>02.04.2025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:a16="http://schemas.microsoft.com/office/drawing/2014/main" xmlns="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41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F555767-B3D8-BD57-1D42-7F6E1E6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:a16="http://schemas.microsoft.com/office/drawing/2014/main" xmlns="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:a16="http://schemas.microsoft.com/office/drawing/2014/main" xmlns="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xmlns="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:a16="http://schemas.microsoft.com/office/drawing/2014/main" xmlns="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xmlns="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xmlns="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:a16="http://schemas.microsoft.com/office/drawing/2014/main" xmlns="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:a16="http://schemas.microsoft.com/office/drawing/2014/main" xmlns="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9169ED6-4B82-6844-119F-AC15CDF2D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:a16="http://schemas.microsoft.com/office/drawing/2014/main" xmlns="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:a16="http://schemas.microsoft.com/office/drawing/2014/main" xmlns="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:a16="http://schemas.microsoft.com/office/drawing/2014/main" xmlns="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xmlns="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:a16="http://schemas.microsoft.com/office/drawing/2014/main" xmlns="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:a16="http://schemas.microsoft.com/office/drawing/2014/main" xmlns="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2E558A9-6DD6-E21D-3A8F-6707E1DD1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:a16="http://schemas.microsoft.com/office/drawing/2014/main" xmlns="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:a16="http://schemas.microsoft.com/office/drawing/2014/main" xmlns="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:a16="http://schemas.microsoft.com/office/drawing/2014/main" xmlns="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:a16="http://schemas.microsoft.com/office/drawing/2014/main" xmlns="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:a16="http://schemas.microsoft.com/office/drawing/2014/main" xmlns="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xmlns="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xmlns="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939" y="1811215"/>
            <a:ext cx="9211366" cy="2094327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специалистов и воспитателей в работе с детьми с ОВЗ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D619EA-4688-4B04-9C53-1857E9B06B9F}"/>
              </a:ext>
            </a:extLst>
          </p:cNvPr>
          <p:cNvSpPr txBox="1"/>
          <p:nvPr/>
        </p:nvSpPr>
        <p:spPr>
          <a:xfrm>
            <a:off x="8348946" y="5347874"/>
            <a:ext cx="3447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Серова Ю.Ю.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Данилова Е.Ю.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EDD51E-F1E8-4D94-B030-3B445847F073}"/>
              </a:ext>
            </a:extLst>
          </p:cNvPr>
          <p:cNvSpPr txBox="1"/>
          <p:nvPr/>
        </p:nvSpPr>
        <p:spPr>
          <a:xfrm>
            <a:off x="3025287" y="248334"/>
            <a:ext cx="6141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21 «Мозаика»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FFC018-1384-4803-A242-E39824A3186E}"/>
              </a:ext>
            </a:extLst>
          </p:cNvPr>
          <p:cNvSpPr txBox="1"/>
          <p:nvPr/>
        </p:nvSpPr>
        <p:spPr>
          <a:xfrm>
            <a:off x="5205595" y="6425000"/>
            <a:ext cx="178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г.Углич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2024г.</a:t>
            </a:r>
          </a:p>
        </p:txBody>
      </p:sp>
    </p:spTree>
    <p:extLst>
      <p:ext uri="{BB962C8B-B14F-4D97-AF65-F5344CB8AC3E}">
        <p14:creationId xmlns:p14="http://schemas.microsoft.com/office/powerpoint/2010/main" xmlns="" val="339030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E14011-FA4B-432C-905C-49C4FFC186EC}"/>
              </a:ext>
            </a:extLst>
          </p:cNvPr>
          <p:cNvSpPr txBox="1"/>
          <p:nvPr/>
        </p:nvSpPr>
        <p:spPr>
          <a:xfrm>
            <a:off x="2907689" y="254977"/>
            <a:ext cx="6605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для коррекционной работы с детьми  с ОВЗ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865328-7605-4C7B-B399-5965CE2F3892}"/>
              </a:ext>
            </a:extLst>
          </p:cNvPr>
          <p:cNvSpPr txBox="1"/>
          <p:nvPr/>
        </p:nvSpPr>
        <p:spPr>
          <a:xfrm>
            <a:off x="490903" y="1151682"/>
            <a:ext cx="10225453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игровые ситуации;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дидактические игры;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игровые тренинги, способствующие развитию умения общаться с другими;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психогимнастика и релаксация.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Использование картинных материалов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Использование буквенных, словесных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иллюстративных вставок.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Применение сигнальных карточек.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Сказкотерапия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Песочная терапия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Музыкотерапия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12B608-430C-43FF-A8AD-8C0A3E8A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86" y="2611315"/>
            <a:ext cx="3823882" cy="26025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53AEF8-C0B6-4B93-A148-9893D3D0F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29" y="4531079"/>
            <a:ext cx="3213588" cy="21423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06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38FB7A-76FC-4322-9BFD-0ADA0ECB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872" y="3275112"/>
            <a:ext cx="5268328" cy="34302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F225A2-B23D-4CD9-9AAF-2DB85CA20EBC}"/>
              </a:ext>
            </a:extLst>
          </p:cNvPr>
          <p:cNvSpPr txBox="1"/>
          <p:nvPr/>
        </p:nvSpPr>
        <p:spPr>
          <a:xfrm>
            <a:off x="164854" y="273317"/>
            <a:ext cx="679865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методики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«особых» детей: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разъяснение заданий.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выполнение заданий.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детьми инструкции к выполнению задания.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аудиовизуальными техническими средствами обучения.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к воспитанникам во время объяснения задания.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 видов деятельности.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перемене вида деятельности.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занятий и физкультурных пауз.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дополнительного времени 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завершения задания.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листов с упражнениями, которые 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минимального заполнения.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упражнений с 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пропущенными словами/предложениями.</a:t>
            </a:r>
          </a:p>
          <a:p>
            <a:pPr marL="342900" indent="-342900" algn="just">
              <a:buFont typeface="Times New Roman" panose="02020603050405020304" pitchFamily="18" charset="0"/>
              <a:buChar char="‣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оценивание ответов учащихся с ОВЗ.</a:t>
            </a:r>
          </a:p>
        </p:txBody>
      </p:sp>
    </p:spTree>
    <p:extLst>
      <p:ext uri="{BB962C8B-B14F-4D97-AF65-F5344CB8AC3E}">
        <p14:creationId xmlns:p14="http://schemas.microsoft.com/office/powerpoint/2010/main" xmlns="" val="3356758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91EF00-5DD3-4633-A09B-DB7E26D44396}"/>
              </a:ext>
            </a:extLst>
          </p:cNvPr>
          <p:cNvSpPr txBox="1"/>
          <p:nvPr/>
        </p:nvSpPr>
        <p:spPr>
          <a:xfrm>
            <a:off x="2523392" y="775681"/>
            <a:ext cx="84230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обучение детей – интересный, увлекательный и в то же время, очень большой труд, требующий от педагога профессионализма, терпения, трудолюбия. А если ты работаешь с «особыми» детьми, эти качества умножаются на два.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1749E6-2E96-473F-A190-44AB3B5ADD7D}"/>
              </a:ext>
            </a:extLst>
          </p:cNvPr>
          <p:cNvSpPr txBox="1"/>
          <p:nvPr/>
        </p:nvSpPr>
        <p:spPr>
          <a:xfrm>
            <a:off x="7831748" y="4143326"/>
            <a:ext cx="3835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Фёдор Михайлович Достоевский — русский писатель, мыслитель, философ и публицист.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8BA786-B589-49C0-BF64-60F19E6AB527}"/>
              </a:ext>
            </a:extLst>
          </p:cNvPr>
          <p:cNvSpPr txBox="1"/>
          <p:nvPr/>
        </p:nvSpPr>
        <p:spPr>
          <a:xfrm>
            <a:off x="3716948" y="3013501"/>
            <a:ext cx="7792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«Полюбите нас чёрненькими, а беленькими нас каждый полюбит.»</a:t>
            </a:r>
          </a:p>
        </p:txBody>
      </p:sp>
    </p:spTree>
    <p:extLst>
      <p:ext uri="{BB962C8B-B14F-4D97-AF65-F5344CB8AC3E}">
        <p14:creationId xmlns:p14="http://schemas.microsoft.com/office/powerpoint/2010/main" xmlns="" val="67863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F1F2F-C22B-4151-B3D5-879EB21137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5452" y="3979547"/>
            <a:ext cx="4216548" cy="24090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83" y="764931"/>
            <a:ext cx="6787747" cy="118153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в образовании детей с ОВЗ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383" y="1673907"/>
            <a:ext cx="8268286" cy="5078585"/>
          </a:xfrm>
        </p:spPr>
        <p:txBody>
          <a:bodyPr tIns="457200" rtlCol="0">
            <a:noAutofit/>
          </a:bodyPr>
          <a:lstStyle>
            <a:defPPr>
              <a:defRPr lang="ru-RU"/>
            </a:defPPr>
          </a:lstStyle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обучение необходимо сразу после обнаружения проблем со здоровьем;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обязателен в работе с детьми с ОВЗ.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обучении следует применять специальные методики и средства.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Психолого-педагогическим сопровождением детей с ОВЗ должны заниматься не только воспитатели и специалисты ДОУ, но и родители, другие родственники, преподаватели в кружках по интересам и пр.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учитываем особый ритм обучения: больше отдыха, частые перерывы, изучение небольших блоков материала и пр.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нужно отдавать активным методикам и форматам.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 ОВЗ нужна регулярная гимнастика.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34668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99295-82A4-41C5-82F3-455F94D9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377" y="274904"/>
            <a:ext cx="9307245" cy="978107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командного взаимодействия педагогического состава ДОУ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F4DEEF-33D8-459C-81D6-D1C3110FF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122" y="2843443"/>
            <a:ext cx="2305556" cy="2180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50ED38-9CF5-40A3-9317-7C9485AC7851}"/>
              </a:ext>
            </a:extLst>
          </p:cNvPr>
          <p:cNvSpPr txBox="1"/>
          <p:nvPr/>
        </p:nvSpPr>
        <p:spPr>
          <a:xfrm>
            <a:off x="4819554" y="2461871"/>
            <a:ext cx="1809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ОВЗ</a:t>
            </a: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xmlns="" id="{6CD47441-6803-40BE-9F11-0227042345B4}"/>
              </a:ext>
            </a:extLst>
          </p:cNvPr>
          <p:cNvSpPr/>
          <p:nvPr/>
        </p:nvSpPr>
        <p:spPr>
          <a:xfrm>
            <a:off x="2189284" y="2125539"/>
            <a:ext cx="1987062" cy="9781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логопед</a:t>
            </a:r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xmlns="" id="{F13D7C45-E4AF-44D2-B6D0-AB605C1C016E}"/>
              </a:ext>
            </a:extLst>
          </p:cNvPr>
          <p:cNvSpPr/>
          <p:nvPr/>
        </p:nvSpPr>
        <p:spPr>
          <a:xfrm>
            <a:off x="7498880" y="2157484"/>
            <a:ext cx="1987062" cy="9781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психолог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xmlns="" id="{B732A8BE-2AB6-4565-B6C2-9DA26AE2CE94}"/>
              </a:ext>
            </a:extLst>
          </p:cNvPr>
          <p:cNvSpPr/>
          <p:nvPr/>
        </p:nvSpPr>
        <p:spPr>
          <a:xfrm>
            <a:off x="2189284" y="3910415"/>
            <a:ext cx="1987062" cy="9781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дефектолог</a:t>
            </a:r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xmlns="" id="{F70EBC11-EFF4-43A1-B15B-558F9D9B6BEE}"/>
              </a:ext>
            </a:extLst>
          </p:cNvPr>
          <p:cNvSpPr/>
          <p:nvPr/>
        </p:nvSpPr>
        <p:spPr>
          <a:xfrm>
            <a:off x="7498880" y="4075233"/>
            <a:ext cx="1987062" cy="9781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959B9DBB-1FC7-4202-9EB3-9AE9DDDEB14C}"/>
              </a:ext>
            </a:extLst>
          </p:cNvPr>
          <p:cNvSpPr/>
          <p:nvPr/>
        </p:nvSpPr>
        <p:spPr>
          <a:xfrm>
            <a:off x="4730946" y="5222739"/>
            <a:ext cx="1987062" cy="9781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родственники</a:t>
            </a: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xmlns="" id="{514E6415-E9DF-467E-B360-E79178B158DF}"/>
              </a:ext>
            </a:extLst>
          </p:cNvPr>
          <p:cNvSpPr/>
          <p:nvPr/>
        </p:nvSpPr>
        <p:spPr>
          <a:xfrm>
            <a:off x="4844082" y="1344088"/>
            <a:ext cx="1987062" cy="97810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</a:t>
            </a:r>
          </a:p>
        </p:txBody>
      </p:sp>
      <p:sp>
        <p:nvSpPr>
          <p:cNvPr id="17" name="Стрелка: изогнутая вниз 16">
            <a:extLst>
              <a:ext uri="{FF2B5EF4-FFF2-40B4-BE49-F238E27FC236}">
                <a16:creationId xmlns:a16="http://schemas.microsoft.com/office/drawing/2014/main" xmlns="" id="{DC178343-7111-4029-99C6-60A1B0360FA4}"/>
              </a:ext>
            </a:extLst>
          </p:cNvPr>
          <p:cNvSpPr/>
          <p:nvPr/>
        </p:nvSpPr>
        <p:spPr>
          <a:xfrm rot="20412506">
            <a:off x="3509838" y="1524670"/>
            <a:ext cx="1046284" cy="3215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изогнутая вниз 17">
            <a:extLst>
              <a:ext uri="{FF2B5EF4-FFF2-40B4-BE49-F238E27FC236}">
                <a16:creationId xmlns:a16="http://schemas.microsoft.com/office/drawing/2014/main" xmlns="" id="{EF8D72CC-6247-4082-8352-AD2767922F1D}"/>
              </a:ext>
            </a:extLst>
          </p:cNvPr>
          <p:cNvSpPr/>
          <p:nvPr/>
        </p:nvSpPr>
        <p:spPr>
          <a:xfrm rot="1428429">
            <a:off x="7100205" y="1575762"/>
            <a:ext cx="1046284" cy="2435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изогнутая вниз 18">
            <a:extLst>
              <a:ext uri="{FF2B5EF4-FFF2-40B4-BE49-F238E27FC236}">
                <a16:creationId xmlns:a16="http://schemas.microsoft.com/office/drawing/2014/main" xmlns="" id="{472822EF-7FE4-4435-9327-18DBBFA1B97D}"/>
              </a:ext>
            </a:extLst>
          </p:cNvPr>
          <p:cNvSpPr/>
          <p:nvPr/>
        </p:nvSpPr>
        <p:spPr>
          <a:xfrm rot="3694117">
            <a:off x="8445290" y="3454923"/>
            <a:ext cx="873702" cy="2486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изогнутая вниз 19">
            <a:extLst>
              <a:ext uri="{FF2B5EF4-FFF2-40B4-BE49-F238E27FC236}">
                <a16:creationId xmlns:a16="http://schemas.microsoft.com/office/drawing/2014/main" xmlns="" id="{25815083-5FFD-4B4B-9F4D-E7E2078F8499}"/>
              </a:ext>
            </a:extLst>
          </p:cNvPr>
          <p:cNvSpPr/>
          <p:nvPr/>
        </p:nvSpPr>
        <p:spPr>
          <a:xfrm rot="15003108">
            <a:off x="2411522" y="3411674"/>
            <a:ext cx="796773" cy="2081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изогнутая вниз 20">
            <a:extLst>
              <a:ext uri="{FF2B5EF4-FFF2-40B4-BE49-F238E27FC236}">
                <a16:creationId xmlns:a16="http://schemas.microsoft.com/office/drawing/2014/main" xmlns="" id="{8C374663-ED82-4961-992D-836D6FEA6CA2}"/>
              </a:ext>
            </a:extLst>
          </p:cNvPr>
          <p:cNvSpPr/>
          <p:nvPr/>
        </p:nvSpPr>
        <p:spPr>
          <a:xfrm rot="9204148">
            <a:off x="6863777" y="5472393"/>
            <a:ext cx="1046284" cy="3266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изогнутая вниз 21">
            <a:extLst>
              <a:ext uri="{FF2B5EF4-FFF2-40B4-BE49-F238E27FC236}">
                <a16:creationId xmlns:a16="http://schemas.microsoft.com/office/drawing/2014/main" xmlns="" id="{F27E32D5-6181-48E6-9D16-8E0E5396D1D0}"/>
              </a:ext>
            </a:extLst>
          </p:cNvPr>
          <p:cNvSpPr/>
          <p:nvPr/>
        </p:nvSpPr>
        <p:spPr>
          <a:xfrm rot="11886467">
            <a:off x="3509603" y="5271964"/>
            <a:ext cx="1046284" cy="3361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3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97839B-27F7-4568-93E1-8A49B251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53" y="2529322"/>
            <a:ext cx="5455570" cy="38325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B49983-79AE-471C-A46A-C5284B01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69" y="1013255"/>
            <a:ext cx="6371493" cy="100448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блоки задач взаимодействия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xmlns="" id="{CA817B52-3135-46E9-AA5F-AD02014999AE}"/>
              </a:ext>
            </a:extLst>
          </p:cNvPr>
          <p:cNvSpPr/>
          <p:nvPr/>
        </p:nvSpPr>
        <p:spPr>
          <a:xfrm>
            <a:off x="641838" y="1340285"/>
            <a:ext cx="2523392" cy="1004485"/>
          </a:xfrm>
          <a:prstGeom prst="wedgeRoundRectCallou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</a:t>
            </a:r>
          </a:p>
        </p:txBody>
      </p:sp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9698E7C7-7DB1-4B8A-87A9-BE044D0D4690}"/>
              </a:ext>
            </a:extLst>
          </p:cNvPr>
          <p:cNvSpPr/>
          <p:nvPr/>
        </p:nvSpPr>
        <p:spPr>
          <a:xfrm>
            <a:off x="3329355" y="2627818"/>
            <a:ext cx="2617176" cy="1083613"/>
          </a:xfrm>
          <a:prstGeom prst="wedgeRoundRectCallou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xmlns="" id="{09174015-2526-4B05-BFE9-3F6C24628B74}"/>
              </a:ext>
            </a:extLst>
          </p:cNvPr>
          <p:cNvSpPr/>
          <p:nvPr/>
        </p:nvSpPr>
        <p:spPr>
          <a:xfrm>
            <a:off x="6254262" y="3903785"/>
            <a:ext cx="2617176" cy="1083613"/>
          </a:xfrm>
          <a:prstGeom prst="wedgeRoundRectCallou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C3F9E079-7B8E-4F7A-AE82-D7554B42E39B}"/>
              </a:ext>
            </a:extLst>
          </p:cNvPr>
          <p:cNvSpPr/>
          <p:nvPr/>
        </p:nvSpPr>
        <p:spPr>
          <a:xfrm>
            <a:off x="9050214" y="5169875"/>
            <a:ext cx="2687516" cy="1004484"/>
          </a:xfrm>
          <a:prstGeom prst="wedgeRoundRectCallou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7859BEE4-D8A9-47D3-B190-12620B7CCBB3}"/>
              </a:ext>
            </a:extLst>
          </p:cNvPr>
          <p:cNvSpPr/>
          <p:nvPr/>
        </p:nvSpPr>
        <p:spPr>
          <a:xfrm rot="1528780">
            <a:off x="3362450" y="1855356"/>
            <a:ext cx="1240246" cy="474785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xmlns="" id="{ABED8897-1FC0-435C-B4B5-F9FC617E4E09}"/>
              </a:ext>
            </a:extLst>
          </p:cNvPr>
          <p:cNvSpPr/>
          <p:nvPr/>
        </p:nvSpPr>
        <p:spPr>
          <a:xfrm rot="1528780">
            <a:off x="6076263" y="2992965"/>
            <a:ext cx="1240246" cy="474785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трелка: изогнутая вниз 13">
            <a:extLst>
              <a:ext uri="{FF2B5EF4-FFF2-40B4-BE49-F238E27FC236}">
                <a16:creationId xmlns:a16="http://schemas.microsoft.com/office/drawing/2014/main" xmlns="" id="{38B26008-D551-4A0A-936E-4841B64E73FD}"/>
              </a:ext>
            </a:extLst>
          </p:cNvPr>
          <p:cNvSpPr/>
          <p:nvPr/>
        </p:nvSpPr>
        <p:spPr>
          <a:xfrm rot="1528780">
            <a:off x="9092025" y="4291448"/>
            <a:ext cx="1240246" cy="474785"/>
          </a:xfrm>
          <a:prstGeom prst="curved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B4C0958-C267-4D22-BD35-37F74E46E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6146" y="3805047"/>
            <a:ext cx="1447585" cy="14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40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A04B45-58B1-442F-8243-CB1A7EDB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862" y="327110"/>
            <a:ext cx="7936230" cy="138076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специалистов в коррекционно-развивающей работе с детьми с ОВЗ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8ECECE66-8838-4552-BDD3-2BFC2C5D9F49}"/>
              </a:ext>
            </a:extLst>
          </p:cNvPr>
          <p:cNvSpPr/>
          <p:nvPr/>
        </p:nvSpPr>
        <p:spPr>
          <a:xfrm>
            <a:off x="655908" y="1397976"/>
            <a:ext cx="2553577" cy="145952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Стимуляция речевой деятельности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C6FAD140-A233-43B4-A13D-512D7533F85C}"/>
              </a:ext>
            </a:extLst>
          </p:cNvPr>
          <p:cNvSpPr/>
          <p:nvPr/>
        </p:nvSpPr>
        <p:spPr>
          <a:xfrm>
            <a:off x="1441939" y="3569679"/>
            <a:ext cx="2553577" cy="145952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познавательной деятельности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4C49E2A1-675E-43D5-9901-1F22196A7604}"/>
              </a:ext>
            </a:extLst>
          </p:cNvPr>
          <p:cNvSpPr/>
          <p:nvPr/>
        </p:nvSpPr>
        <p:spPr>
          <a:xfrm>
            <a:off x="9051650" y="1765917"/>
            <a:ext cx="2484442" cy="144745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Личностное развитие ребенка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5213550A-A3DE-43CB-9701-C87E281DAE13}"/>
              </a:ext>
            </a:extLst>
          </p:cNvPr>
          <p:cNvSpPr/>
          <p:nvPr/>
        </p:nvSpPr>
        <p:spPr>
          <a:xfrm>
            <a:off x="8235461" y="3917723"/>
            <a:ext cx="2717671" cy="153462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основных психических функций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33C8F1E-3EDA-45F9-80F4-D985B7FD8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66" y="1707870"/>
            <a:ext cx="3394645" cy="51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640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B498E-9AD6-41A9-BF9D-B7DADCA4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72982"/>
            <a:ext cx="6137919" cy="103908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работы, отображающие взаимодействие специалистов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25DD35C6-7F77-4856-B43B-1135A2A53D30}"/>
              </a:ext>
            </a:extLst>
          </p:cNvPr>
          <p:cNvSpPr/>
          <p:nvPr/>
        </p:nvSpPr>
        <p:spPr>
          <a:xfrm>
            <a:off x="439615" y="1376637"/>
            <a:ext cx="4794537" cy="15298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 обсуждение результатов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48E94DC6-33E4-4BF4-ABD3-BEB23BCFAFD7}"/>
              </a:ext>
            </a:extLst>
          </p:cNvPr>
          <p:cNvSpPr/>
          <p:nvPr/>
        </p:nvSpPr>
        <p:spPr>
          <a:xfrm>
            <a:off x="1921119" y="2757397"/>
            <a:ext cx="4615961" cy="152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занятия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CDDD7921-8343-4BB9-BB81-3AA9DD504A96}"/>
              </a:ext>
            </a:extLst>
          </p:cNvPr>
          <p:cNvSpPr/>
          <p:nvPr/>
        </p:nvSpPr>
        <p:spPr>
          <a:xfrm>
            <a:off x="6537080" y="3629635"/>
            <a:ext cx="4615961" cy="17165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интегрированные занятия с детьми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282753A9-407B-455E-9A0D-F0BB9A0E648C}"/>
              </a:ext>
            </a:extLst>
          </p:cNvPr>
          <p:cNvSpPr/>
          <p:nvPr/>
        </p:nvSpPr>
        <p:spPr>
          <a:xfrm>
            <a:off x="7307215" y="5027040"/>
            <a:ext cx="4615961" cy="152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029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43752-D26A-4AFA-9B40-D4CBD360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885" y="219808"/>
            <a:ext cx="7936230" cy="101327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специалистов с воспитателями ДОУ</a:t>
            </a:r>
          </a:p>
        </p:txBody>
      </p:sp>
      <p:sp>
        <p:nvSpPr>
          <p:cNvPr id="5" name="Блок-схема: несколько документов 4">
            <a:extLst>
              <a:ext uri="{FF2B5EF4-FFF2-40B4-BE49-F238E27FC236}">
                <a16:creationId xmlns:a16="http://schemas.microsoft.com/office/drawing/2014/main" xmlns="" id="{96E0726E-4BDD-4275-9486-6EC883AD5DEE}"/>
              </a:ext>
            </a:extLst>
          </p:cNvPr>
          <p:cNvSpPr/>
          <p:nvPr/>
        </p:nvSpPr>
        <p:spPr>
          <a:xfrm>
            <a:off x="1213337" y="1472714"/>
            <a:ext cx="3420209" cy="1503483"/>
          </a:xfrm>
          <a:prstGeom prst="flowChartMultidocumen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(коррекция) речевых функций</a:t>
            </a:r>
          </a:p>
        </p:txBody>
      </p:sp>
      <p:sp>
        <p:nvSpPr>
          <p:cNvPr id="6" name="Блок-схема: несколько документов 5">
            <a:extLst>
              <a:ext uri="{FF2B5EF4-FFF2-40B4-BE49-F238E27FC236}">
                <a16:creationId xmlns:a16="http://schemas.microsoft.com/office/drawing/2014/main" xmlns="" id="{BF5B066A-A707-4DAB-B7EA-4CA86FFF8B39}"/>
              </a:ext>
            </a:extLst>
          </p:cNvPr>
          <p:cNvSpPr/>
          <p:nvPr/>
        </p:nvSpPr>
        <p:spPr>
          <a:xfrm>
            <a:off x="6394938" y="1472713"/>
            <a:ext cx="3601916" cy="1503484"/>
          </a:xfrm>
          <a:prstGeom prst="flowChartMultidocumen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(коррекция) внеречевых психических процессов и функций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4A64877-0069-4DE4-B8AB-B78D559FC802}"/>
              </a:ext>
            </a:extLst>
          </p:cNvPr>
          <p:cNvCxnSpPr/>
          <p:nvPr/>
        </p:nvCxnSpPr>
        <p:spPr>
          <a:xfrm flipH="1">
            <a:off x="1213337" y="3079619"/>
            <a:ext cx="448409" cy="59787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E596C748-5A86-4528-B1B0-848B4B932783}"/>
              </a:ext>
            </a:extLst>
          </p:cNvPr>
          <p:cNvCxnSpPr/>
          <p:nvPr/>
        </p:nvCxnSpPr>
        <p:spPr>
          <a:xfrm flipH="1">
            <a:off x="6394938" y="3081531"/>
            <a:ext cx="448409" cy="59787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13741B7-0E8A-4793-9992-9C65FD0F0C62}"/>
              </a:ext>
            </a:extLst>
          </p:cNvPr>
          <p:cNvCxnSpPr>
            <a:cxnSpLocks/>
          </p:cNvCxnSpPr>
          <p:nvPr/>
        </p:nvCxnSpPr>
        <p:spPr>
          <a:xfrm>
            <a:off x="4365380" y="2998003"/>
            <a:ext cx="527538" cy="6242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B9D6D4D-68F4-4ED8-A4AA-2CE272E43B85}"/>
              </a:ext>
            </a:extLst>
          </p:cNvPr>
          <p:cNvCxnSpPr>
            <a:cxnSpLocks/>
          </p:cNvCxnSpPr>
          <p:nvPr/>
        </p:nvCxnSpPr>
        <p:spPr>
          <a:xfrm>
            <a:off x="9284677" y="2998003"/>
            <a:ext cx="527538" cy="6242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C62620-00E8-4EC4-A7B0-F269ABD4F9D3}"/>
              </a:ext>
            </a:extLst>
          </p:cNvPr>
          <p:cNvSpPr txBox="1"/>
          <p:nvPr/>
        </p:nvSpPr>
        <p:spPr>
          <a:xfrm>
            <a:off x="244352" y="3687255"/>
            <a:ext cx="1937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полученных ЗУН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53EA91-FA04-46B7-94E5-3212213C7C86}"/>
              </a:ext>
            </a:extLst>
          </p:cNvPr>
          <p:cNvSpPr txBox="1"/>
          <p:nvPr/>
        </p:nvSpPr>
        <p:spPr>
          <a:xfrm>
            <a:off x="4536832" y="3833421"/>
            <a:ext cx="2306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работа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361151-C59B-46D6-A12C-7DD371E328EC}"/>
              </a:ext>
            </a:extLst>
          </p:cNvPr>
          <p:cNvSpPr txBox="1"/>
          <p:nvPr/>
        </p:nvSpPr>
        <p:spPr>
          <a:xfrm>
            <a:off x="9548446" y="3670881"/>
            <a:ext cx="1825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полученных ЗУН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BAD6A4-A8AB-4876-915D-0E232632E0BD}"/>
              </a:ext>
            </a:extLst>
          </p:cNvPr>
          <p:cNvSpPr txBox="1"/>
          <p:nvPr/>
        </p:nvSpPr>
        <p:spPr>
          <a:xfrm>
            <a:off x="692762" y="4989678"/>
            <a:ext cx="1937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ДОУ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8E0A99-4AA6-44F1-82B1-C4E9D00F9C5C}"/>
              </a:ext>
            </a:extLst>
          </p:cNvPr>
          <p:cNvSpPr txBox="1"/>
          <p:nvPr/>
        </p:nvSpPr>
        <p:spPr>
          <a:xfrm>
            <a:off x="9653954" y="4928616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ДОУ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157F7E-BEE0-4EC4-873E-E80DA8D2C4B2}"/>
              </a:ext>
            </a:extLst>
          </p:cNvPr>
          <p:cNvSpPr txBox="1"/>
          <p:nvPr/>
        </p:nvSpPr>
        <p:spPr>
          <a:xfrm>
            <a:off x="3257550" y="4976673"/>
            <a:ext cx="2306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логопед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F229D1-786F-4799-B0A5-7568D3A3B33A}"/>
              </a:ext>
            </a:extLst>
          </p:cNvPr>
          <p:cNvSpPr txBox="1"/>
          <p:nvPr/>
        </p:nvSpPr>
        <p:spPr>
          <a:xfrm>
            <a:off x="6509236" y="4959147"/>
            <a:ext cx="28809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дефектолог;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41CCF8B-01E2-4FE3-A3FB-0E6E101670DB}"/>
              </a:ext>
            </a:extLst>
          </p:cNvPr>
          <p:cNvCxnSpPr>
            <a:cxnSpLocks/>
          </p:cNvCxnSpPr>
          <p:nvPr/>
        </p:nvCxnSpPr>
        <p:spPr>
          <a:xfrm flipH="1">
            <a:off x="4723299" y="4369777"/>
            <a:ext cx="385032" cy="6199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C9EE39AD-1426-4A75-BF00-B70721346DEE}"/>
              </a:ext>
            </a:extLst>
          </p:cNvPr>
          <p:cNvCxnSpPr/>
          <p:nvPr/>
        </p:nvCxnSpPr>
        <p:spPr>
          <a:xfrm>
            <a:off x="6619142" y="4369777"/>
            <a:ext cx="493835" cy="5588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9C60D958-DE90-4F21-91AD-39692C1FABCB}"/>
              </a:ext>
            </a:extLst>
          </p:cNvPr>
          <p:cNvCxnSpPr/>
          <p:nvPr/>
        </p:nvCxnSpPr>
        <p:spPr>
          <a:xfrm>
            <a:off x="10594731" y="4679727"/>
            <a:ext cx="0" cy="3404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A37C8A69-F4CC-4A31-B108-34FD27B6B36E}"/>
              </a:ext>
            </a:extLst>
          </p:cNvPr>
          <p:cNvCxnSpPr/>
          <p:nvPr/>
        </p:nvCxnSpPr>
        <p:spPr>
          <a:xfrm>
            <a:off x="1374531" y="4670480"/>
            <a:ext cx="0" cy="3404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773829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1B810-7462-4DCD-9DDA-064730D3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216" y="256770"/>
            <a:ext cx="7936230" cy="138076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совместной коррекционной работы специалистов и воспитателей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779CA7-203D-4A34-911A-CF982C7D6D30}"/>
              </a:ext>
            </a:extLst>
          </p:cNvPr>
          <p:cNvSpPr txBox="1"/>
          <p:nvPr/>
        </p:nvSpPr>
        <p:spPr>
          <a:xfrm>
            <a:off x="1738680" y="1734152"/>
            <a:ext cx="9647358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усвоение лексических и грамматических средств языка.</a:t>
            </a:r>
          </a:p>
          <a:p>
            <a:pPr marL="457200" indent="-457200" algn="just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произношения.</a:t>
            </a:r>
          </a:p>
          <a:p>
            <a:pPr marL="457200" indent="-457200" algn="just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обучению грамоте, овладение элементами грамоты.</a:t>
            </a:r>
          </a:p>
          <a:p>
            <a:pPr marL="457200" indent="-457200" algn="just">
              <a:lnSpc>
                <a:spcPct val="150000"/>
              </a:lnSpc>
              <a:buFont typeface="Times New Roman" panose="02020603050405020304" pitchFamily="18" charset="0"/>
              <a:buChar char="‣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навыка связной 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41446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540439-417A-4F4C-9E69-9E6CD16F4005}"/>
              </a:ext>
            </a:extLst>
          </p:cNvPr>
          <p:cNvSpPr txBox="1"/>
          <p:nvPr/>
        </p:nvSpPr>
        <p:spPr>
          <a:xfrm>
            <a:off x="2582740" y="378042"/>
            <a:ext cx="609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эффективного обучения детей с ОВЗ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4E65E8-D3DF-4AE3-8895-ECB2514857FC}"/>
              </a:ext>
            </a:extLst>
          </p:cNvPr>
          <p:cNvSpPr txBox="1"/>
          <p:nvPr/>
        </p:nvSpPr>
        <p:spPr>
          <a:xfrm>
            <a:off x="419832" y="2452066"/>
            <a:ext cx="7352567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объяснительно-иллюстративный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информационно-коммуникационный метод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контроля, само- и взаимоконтроля (методы проверки усвоения ЗУН)</a:t>
            </a:r>
          </a:p>
        </p:txBody>
      </p:sp>
    </p:spTree>
    <p:extLst>
      <p:ext uri="{BB962C8B-B14F-4D97-AF65-F5344CB8AC3E}">
        <p14:creationId xmlns:p14="http://schemas.microsoft.com/office/powerpoint/2010/main" xmlns="" val="59462887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532</Words>
  <Application>Microsoft Office PowerPoint</Application>
  <PresentationFormat>Произвольный</PresentationFormat>
  <Paragraphs>94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Пользовательская</vt:lpstr>
      <vt:lpstr>Особенности взаимодействия специалистов и воспитателей в работе с детьми с ОВЗ</vt:lpstr>
      <vt:lpstr>Аспекты в образовании детей с ОВЗ</vt:lpstr>
      <vt:lpstr>Модель командного взаимодействия педагогического состава ДОУ</vt:lpstr>
      <vt:lpstr>Основные блоки задач взаимодействия</vt:lpstr>
      <vt:lpstr>Роль специалистов в коррекционно-развивающей работе с детьми с ОВЗ</vt:lpstr>
      <vt:lpstr>Формы работы, отображающие взаимодействие специалистов</vt:lpstr>
      <vt:lpstr>Совместная деятельность специалистов с воспитателями ДОУ</vt:lpstr>
      <vt:lpstr>Основные задачи совместной коррекционной работы специалистов и воспитателей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взаимодействия специалистов и воспитателей в работе с детьми с ОВЗ</dc:title>
  <dc:creator>Юлия</dc:creator>
  <cp:lastModifiedBy>Пользователь</cp:lastModifiedBy>
  <cp:revision>23</cp:revision>
  <dcterms:created xsi:type="dcterms:W3CDTF">2024-10-16T10:34:23Z</dcterms:created>
  <dcterms:modified xsi:type="dcterms:W3CDTF">2025-04-02T17:16:18Z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