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7" r:id="rId3"/>
    <p:sldId id="258" r:id="rId4"/>
    <p:sldId id="260" r:id="rId5"/>
    <p:sldId id="261" r:id="rId6"/>
    <p:sldId id="262" r:id="rId7"/>
    <p:sldId id="264" r:id="rId8"/>
    <p:sldId id="265" r:id="rId9"/>
    <p:sldId id="266" r:id="rId10"/>
    <p:sldId id="277" r:id="rId11"/>
    <p:sldId id="267" r:id="rId12"/>
    <p:sldId id="278" r:id="rId13"/>
    <p:sldId id="268" r:id="rId14"/>
    <p:sldId id="279" r:id="rId15"/>
    <p:sldId id="280" r:id="rId16"/>
    <p:sldId id="281" r:id="rId17"/>
    <p:sldId id="270" r:id="rId18"/>
    <p:sldId id="282" r:id="rId19"/>
    <p:sldId id="271" r:id="rId20"/>
    <p:sldId id="272" r:id="rId21"/>
    <p:sldId id="273" r:id="rId22"/>
    <p:sldId id="283" r:id="rId23"/>
    <p:sldId id="284" r:id="rId24"/>
    <p:sldId id="275" r:id="rId25"/>
    <p:sldId id="285" r:id="rId26"/>
    <p:sldId id="286" r:id="rId27"/>
    <p:sldId id="287" r:id="rId28"/>
    <p:sldId id="288" r:id="rId29"/>
    <p:sldId id="276"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06.03.2023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06.03.2023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06.03.2023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06.03.2023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06.03.2023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06.03.2023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1042;&#1080;&#1076;&#1077;&#1086;%20&#8470;3.mp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1042;&#1080;&#1076;&#1077;&#1086;%20&#8470;4.mp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1042;&#1080;&#1076;&#1077;&#1086;%20&#8470;5.mp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1042;&#1080;&#1076;&#1077;&#1086;%20&#8470;6.mp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1042;&#1080;&#1076;&#1077;&#1086;%20&#8470;7.mp4"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hyperlink" Target="&#1042;&#1080;&#1076;&#1077;&#1086;%20&#8470;8.mp4"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hyperlink" Target="&#1042;&#1080;&#1076;&#1077;&#1086;%20&#8470;9.mp4" TargetMode="External"/><Relationship Id="rId1" Type="http://schemas.openxmlformats.org/officeDocument/2006/relationships/slideLayout" Target="../slideLayouts/slideLayout2.xml"/><Relationship Id="rId6" Type="http://schemas.openxmlformats.org/officeDocument/2006/relationships/hyperlink" Target="&#1042;&#1080;&#1076;&#1077;&#1086;%20&#8470;10.mp4" TargetMode="External"/><Relationship Id="rId5" Type="http://schemas.openxmlformats.org/officeDocument/2006/relationships/image" Target="../media/image26.png"/><Relationship Id="rId4" Type="http://schemas.openxmlformats.org/officeDocument/2006/relationships/hyperlink" Target="&#1074;&#1080;&#1076;&#1077;&#1086;%20&#8470;11.mp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0.jpeg"/><Relationship Id="rId2" Type="http://schemas.openxmlformats.org/officeDocument/2006/relationships/hyperlink" Target="&#1042;&#1080;&#1076;&#1077;&#1086;%20&#8470;13.mp4" TargetMode="External"/><Relationship Id="rId1" Type="http://schemas.openxmlformats.org/officeDocument/2006/relationships/slideLayout" Target="../slideLayouts/slideLayout2.xml"/><Relationship Id="rId6" Type="http://schemas.openxmlformats.org/officeDocument/2006/relationships/hyperlink" Target="&#1042;&#1080;&#1076;&#1077;&#1086;%20&#8470;12.mp4" TargetMode="External"/><Relationship Id="rId5" Type="http://schemas.openxmlformats.org/officeDocument/2006/relationships/image" Target="../media/image29.jpeg"/><Relationship Id="rId4" Type="http://schemas.openxmlformats.org/officeDocument/2006/relationships/hyperlink" Target="&#1042;&#1080;&#1076;&#1077;&#1086;%20&#8470;14.mp4"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1042;&#1080;&#1076;&#1077;&#1086;%20&#8470;15.mp4" TargetMode="Externa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hyperlink" Target="&#1042;&#1080;&#1076;&#1077;&#1086;%20&#8470;16.mp4"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1042;&#1080;&#1076;&#1077;&#1086;%20&#8470;17.mp4"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1042;&#1080;&#1076;&#1077;&#1086;%20&#8470;18.mp4"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1042;&#1080;&#1076;&#1077;&#1086;%20&#8470;1.mp4"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1042;&#1080;&#1076;&#1077;&#1086;&#8470;%202.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1484784"/>
            <a:ext cx="7851648" cy="1828800"/>
          </a:xfrm>
        </p:spPr>
        <p:txBody>
          <a:bodyPr>
            <a:normAutofit fontScale="90000"/>
          </a:bodyPr>
          <a:lstStyle/>
          <a:p>
            <a:r>
              <a:rPr lang="ru-RU" dirty="0" smtClean="0"/>
              <a:t>Формирование базы для коррекции слоговой структуры слова</a:t>
            </a:r>
            <a:endParaRPr lang="ru-RU" dirty="0"/>
          </a:p>
        </p:txBody>
      </p:sp>
      <p:sp>
        <p:nvSpPr>
          <p:cNvPr id="3" name="Подзаголовок 2"/>
          <p:cNvSpPr>
            <a:spLocks noGrp="1"/>
          </p:cNvSpPr>
          <p:nvPr>
            <p:ph type="subTitle" idx="1"/>
          </p:nvPr>
        </p:nvSpPr>
        <p:spPr>
          <a:xfrm>
            <a:off x="533400" y="3933056"/>
            <a:ext cx="7854696" cy="2232248"/>
          </a:xfrm>
        </p:spPr>
        <p:txBody>
          <a:bodyPr>
            <a:normAutofit lnSpcReduction="10000"/>
          </a:bodyPr>
          <a:lstStyle/>
          <a:p>
            <a:endParaRPr lang="ru-RU" dirty="0" smtClean="0"/>
          </a:p>
          <a:p>
            <a:r>
              <a:rPr lang="ru-RU" dirty="0" smtClean="0"/>
              <a:t>Учитель -логопед : </a:t>
            </a:r>
            <a:r>
              <a:rPr lang="ru-RU" dirty="0" err="1" smtClean="0"/>
              <a:t>Миндрюкова</a:t>
            </a:r>
            <a:r>
              <a:rPr lang="ru-RU" dirty="0" smtClean="0"/>
              <a:t> Л.Н</a:t>
            </a:r>
          </a:p>
          <a:p>
            <a:r>
              <a:rPr lang="ru-RU" dirty="0" smtClean="0"/>
              <a:t>Учитель – логопед: </a:t>
            </a:r>
            <a:r>
              <a:rPr lang="ru-RU" dirty="0" err="1" smtClean="0"/>
              <a:t>Логвинова</a:t>
            </a:r>
            <a:r>
              <a:rPr lang="ru-RU" dirty="0" smtClean="0"/>
              <a:t> С.В.</a:t>
            </a:r>
          </a:p>
          <a:p>
            <a:endParaRPr lang="ru-RU" dirty="0" smtClean="0"/>
          </a:p>
          <a:p>
            <a:pPr algn="ctr"/>
            <a:r>
              <a:rPr lang="ru-RU" dirty="0" smtClean="0"/>
              <a:t>2023 г</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Desktop\DAvwCOrHjos.jpg">
            <a:hlinkClick r:id="rId2" action="ppaction://hlinkfile"/>
          </p:cNvPr>
          <p:cNvPicPr>
            <a:picLocks noGrp="1" noChangeAspect="1" noChangeArrowheads="1"/>
          </p:cNvPicPr>
          <p:nvPr>
            <p:ph idx="1"/>
          </p:nvPr>
        </p:nvPicPr>
        <p:blipFill>
          <a:blip r:embed="rId3" cstate="print"/>
          <a:srcRect/>
          <a:stretch>
            <a:fillRect/>
          </a:stretch>
        </p:blipFill>
        <p:spPr bwMode="auto">
          <a:xfrm>
            <a:off x="395536" y="1268760"/>
            <a:ext cx="8438694" cy="504285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админ\Desktop\1026530252.jpg"/>
          <p:cNvPicPr>
            <a:picLocks noGrp="1" noChangeAspect="1" noChangeArrowheads="1"/>
          </p:cNvPicPr>
          <p:nvPr>
            <p:ph idx="1"/>
          </p:nvPr>
        </p:nvPicPr>
        <p:blipFill>
          <a:blip r:embed="rId2" cstate="print"/>
          <a:srcRect/>
          <a:stretch>
            <a:fillRect/>
          </a:stretch>
        </p:blipFill>
        <p:spPr bwMode="auto">
          <a:xfrm>
            <a:off x="6228184" y="3573016"/>
            <a:ext cx="2180903" cy="2760637"/>
          </a:xfrm>
          <a:prstGeom prst="rect">
            <a:avLst/>
          </a:prstGeom>
          <a:noFill/>
        </p:spPr>
      </p:pic>
      <p:pic>
        <p:nvPicPr>
          <p:cNvPr id="2053" name="Picture 5" descr="C:\Users\админ\Desktop\c80fa04d7da439cde22808e5aa1405f0.jpg"/>
          <p:cNvPicPr>
            <a:picLocks noChangeAspect="1" noChangeArrowheads="1"/>
          </p:cNvPicPr>
          <p:nvPr/>
        </p:nvPicPr>
        <p:blipFill>
          <a:blip r:embed="rId3" cstate="print"/>
          <a:srcRect/>
          <a:stretch>
            <a:fillRect/>
          </a:stretch>
        </p:blipFill>
        <p:spPr bwMode="auto">
          <a:xfrm>
            <a:off x="683568" y="1124744"/>
            <a:ext cx="2088232" cy="288507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админ\Desktop\Без названия.jpg">
            <a:hlinkClick r:id="rId2" action="ppaction://hlinkfile"/>
          </p:cNvPr>
          <p:cNvPicPr>
            <a:picLocks noGrp="1" noChangeAspect="1" noChangeArrowheads="1"/>
          </p:cNvPicPr>
          <p:nvPr>
            <p:ph idx="1"/>
          </p:nvPr>
        </p:nvPicPr>
        <p:blipFill>
          <a:blip r:embed="rId3" cstate="print"/>
          <a:srcRect/>
          <a:stretch>
            <a:fillRect/>
          </a:stretch>
        </p:blipFill>
        <p:spPr bwMode="auto">
          <a:xfrm>
            <a:off x="1907704" y="1844824"/>
            <a:ext cx="5328592" cy="38110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админ\Desktop\nado-li-igrat-s-rebenkom_1.jpg"/>
          <p:cNvPicPr>
            <a:picLocks noGrp="1" noChangeAspect="1" noChangeArrowheads="1"/>
          </p:cNvPicPr>
          <p:nvPr>
            <p:ph idx="1"/>
          </p:nvPr>
        </p:nvPicPr>
        <p:blipFill>
          <a:blip r:embed="rId2" cstate="print"/>
          <a:srcRect/>
          <a:stretch>
            <a:fillRect/>
          </a:stretch>
        </p:blipFill>
        <p:spPr bwMode="auto">
          <a:xfrm>
            <a:off x="1043608" y="836712"/>
            <a:ext cx="7168939" cy="5400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Desktop\1653389934_2-celes-club-p-repka-fon-krasivie-2.jpg">
            <a:hlinkClick r:id="rId2" action="ppaction://hlinkfile"/>
          </p:cNvPr>
          <p:cNvPicPr>
            <a:picLocks noGrp="1" noChangeAspect="1" noChangeArrowheads="1"/>
          </p:cNvPicPr>
          <p:nvPr>
            <p:ph idx="1"/>
          </p:nvPr>
        </p:nvPicPr>
        <p:blipFill>
          <a:blip r:embed="rId3" cstate="print"/>
          <a:srcRect/>
          <a:stretch>
            <a:fillRect/>
          </a:stretch>
        </p:blipFill>
        <p:spPr bwMode="auto">
          <a:xfrm>
            <a:off x="755576" y="1556792"/>
            <a:ext cx="7744265" cy="468052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админ\Desktop\Teremok-6.jpg">
            <a:hlinkClick r:id="rId2" action="ppaction://hlinkfile"/>
          </p:cNvPr>
          <p:cNvPicPr>
            <a:picLocks noGrp="1" noChangeAspect="1" noChangeArrowheads="1"/>
          </p:cNvPicPr>
          <p:nvPr>
            <p:ph idx="1"/>
          </p:nvPr>
        </p:nvPicPr>
        <p:blipFill>
          <a:blip r:embed="rId3" cstate="print"/>
          <a:srcRect/>
          <a:stretch>
            <a:fillRect/>
          </a:stretch>
        </p:blipFill>
        <p:spPr bwMode="auto">
          <a:xfrm>
            <a:off x="1475656" y="1052736"/>
            <a:ext cx="6448719" cy="537672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Grp="1" noChangeAspect="1" noChangeArrowheads="1"/>
          </p:cNvPicPr>
          <p:nvPr>
            <p:ph idx="1"/>
          </p:nvPr>
        </p:nvPicPr>
        <p:blipFill>
          <a:blip r:embed="rId2" cstate="print"/>
          <a:srcRect/>
          <a:stretch>
            <a:fillRect/>
          </a:stretch>
        </p:blipFill>
        <p:spPr bwMode="auto">
          <a:xfrm>
            <a:off x="6084168" y="4437112"/>
            <a:ext cx="2667000" cy="1668780"/>
          </a:xfrm>
          <a:prstGeom prst="rect">
            <a:avLst/>
          </a:prstGeom>
          <a:noFill/>
          <a:ln w="9525">
            <a:noFill/>
            <a:miter lim="800000"/>
            <a:headEnd/>
            <a:tailEnd/>
          </a:ln>
        </p:spPr>
      </p:pic>
      <p:pic>
        <p:nvPicPr>
          <p:cNvPr id="3077" name="Picture 5">
            <a:hlinkClick r:id="rId3" action="ppaction://hlinkfile"/>
          </p:cNvPr>
          <p:cNvPicPr>
            <a:picLocks noChangeAspect="1" noChangeArrowheads="1"/>
          </p:cNvPicPr>
          <p:nvPr/>
        </p:nvPicPr>
        <p:blipFill>
          <a:blip r:embed="rId4" cstate="print"/>
          <a:srcRect/>
          <a:stretch>
            <a:fillRect/>
          </a:stretch>
        </p:blipFill>
        <p:spPr bwMode="auto">
          <a:xfrm>
            <a:off x="683568" y="1844824"/>
            <a:ext cx="2143125"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админ\Desktop\1600.jpg"/>
          <p:cNvPicPr>
            <a:picLocks noChangeAspect="1" noChangeArrowheads="1"/>
          </p:cNvPicPr>
          <p:nvPr/>
        </p:nvPicPr>
        <p:blipFill>
          <a:blip r:embed="rId2" cstate="print"/>
          <a:srcRect/>
          <a:stretch>
            <a:fillRect/>
          </a:stretch>
        </p:blipFill>
        <p:spPr bwMode="auto">
          <a:xfrm>
            <a:off x="467544" y="692696"/>
            <a:ext cx="1872208" cy="1872208"/>
          </a:xfrm>
          <a:prstGeom prst="rect">
            <a:avLst/>
          </a:prstGeom>
          <a:noFill/>
        </p:spPr>
      </p:pic>
      <p:pic>
        <p:nvPicPr>
          <p:cNvPr id="5123" name="Picture 3" descr="C:\Users\админ\Desktop\Без названия.jpg"/>
          <p:cNvPicPr>
            <a:picLocks noGrp="1" noChangeAspect="1" noChangeArrowheads="1"/>
          </p:cNvPicPr>
          <p:nvPr>
            <p:ph idx="1"/>
          </p:nvPr>
        </p:nvPicPr>
        <p:blipFill>
          <a:blip r:embed="rId3" cstate="print"/>
          <a:srcRect/>
          <a:stretch>
            <a:fillRect/>
          </a:stretch>
        </p:blipFill>
        <p:spPr bwMode="auto">
          <a:xfrm>
            <a:off x="6948264" y="1844824"/>
            <a:ext cx="1714500" cy="1714500"/>
          </a:xfrm>
          <a:prstGeom prst="rect">
            <a:avLst/>
          </a:prstGeom>
          <a:noFill/>
        </p:spPr>
      </p:pic>
      <p:pic>
        <p:nvPicPr>
          <p:cNvPr id="5124" name="Picture 4" descr="C:\Users\админ\Desktop\Без названия.png"/>
          <p:cNvPicPr>
            <a:picLocks noChangeAspect="1" noChangeArrowheads="1"/>
          </p:cNvPicPr>
          <p:nvPr/>
        </p:nvPicPr>
        <p:blipFill>
          <a:blip r:embed="rId4" cstate="print"/>
          <a:srcRect/>
          <a:stretch>
            <a:fillRect/>
          </a:stretch>
        </p:blipFill>
        <p:spPr bwMode="auto">
          <a:xfrm>
            <a:off x="1763688" y="2420888"/>
            <a:ext cx="1512168" cy="2018822"/>
          </a:xfrm>
          <a:prstGeom prst="rect">
            <a:avLst/>
          </a:prstGeom>
          <a:noFill/>
        </p:spPr>
      </p:pic>
      <p:pic>
        <p:nvPicPr>
          <p:cNvPr id="5125" name="Picture 5" descr="C:\Users\админ\Desktop\700.jpg"/>
          <p:cNvPicPr>
            <a:picLocks noChangeAspect="1" noChangeArrowheads="1"/>
          </p:cNvPicPr>
          <p:nvPr/>
        </p:nvPicPr>
        <p:blipFill>
          <a:blip r:embed="rId5" cstate="print"/>
          <a:srcRect/>
          <a:stretch>
            <a:fillRect/>
          </a:stretch>
        </p:blipFill>
        <p:spPr bwMode="auto">
          <a:xfrm>
            <a:off x="3707904" y="908720"/>
            <a:ext cx="1893590" cy="1893590"/>
          </a:xfrm>
          <a:prstGeom prst="rect">
            <a:avLst/>
          </a:prstGeom>
          <a:noFill/>
        </p:spPr>
      </p:pic>
      <p:pic>
        <p:nvPicPr>
          <p:cNvPr id="5127" name="Picture 7" descr="C:\Users\админ\Desktop\6000379166.jpg"/>
          <p:cNvPicPr>
            <a:picLocks noChangeAspect="1" noChangeArrowheads="1"/>
          </p:cNvPicPr>
          <p:nvPr/>
        </p:nvPicPr>
        <p:blipFill>
          <a:blip r:embed="rId6" cstate="print"/>
          <a:srcRect/>
          <a:stretch>
            <a:fillRect/>
          </a:stretch>
        </p:blipFill>
        <p:spPr bwMode="auto">
          <a:xfrm>
            <a:off x="4355976" y="3140968"/>
            <a:ext cx="1872208" cy="2015294"/>
          </a:xfrm>
          <a:prstGeom prst="rect">
            <a:avLst/>
          </a:prstGeom>
          <a:noFill/>
        </p:spPr>
      </p:pic>
      <p:pic>
        <p:nvPicPr>
          <p:cNvPr id="5128" name="Picture 8" descr="C:\Users\админ\Desktop\0.jpg"/>
          <p:cNvPicPr>
            <a:picLocks noChangeAspect="1" noChangeArrowheads="1"/>
          </p:cNvPicPr>
          <p:nvPr/>
        </p:nvPicPr>
        <p:blipFill>
          <a:blip r:embed="rId7" cstate="print"/>
          <a:srcRect/>
          <a:stretch>
            <a:fillRect/>
          </a:stretch>
        </p:blipFill>
        <p:spPr bwMode="auto">
          <a:xfrm>
            <a:off x="1187624" y="4653136"/>
            <a:ext cx="2026196" cy="202619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5652120" y="4221088"/>
            <a:ext cx="3357488" cy="2100828"/>
          </a:xfrm>
          <a:prstGeom prst="rect">
            <a:avLst/>
          </a:prstGeom>
          <a:noFill/>
          <a:ln w="9525">
            <a:noFill/>
            <a:miter lim="800000"/>
            <a:headEnd/>
            <a:tailEnd/>
          </a:ln>
        </p:spPr>
      </p:pic>
      <p:pic>
        <p:nvPicPr>
          <p:cNvPr id="4099" name="Picture 3">
            <a:hlinkClick r:id="rId3" action="ppaction://hlinkfile"/>
          </p:cNvPr>
          <p:cNvPicPr>
            <a:picLocks noChangeAspect="1" noChangeArrowheads="1"/>
          </p:cNvPicPr>
          <p:nvPr/>
        </p:nvPicPr>
        <p:blipFill>
          <a:blip r:embed="rId4" cstate="print"/>
          <a:srcRect/>
          <a:stretch>
            <a:fillRect/>
          </a:stretch>
        </p:blipFill>
        <p:spPr bwMode="auto">
          <a:xfrm>
            <a:off x="611560" y="1124744"/>
            <a:ext cx="2628900" cy="3048000"/>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6372200" y="1916832"/>
            <a:ext cx="1214264" cy="1214264"/>
          </a:xfrm>
          <a:prstGeom prst="rect">
            <a:avLst/>
          </a:prstGeom>
          <a:noFill/>
          <a:ln w="9525">
            <a:noFill/>
            <a:miter lim="800000"/>
            <a:headEnd/>
            <a:tailEnd/>
          </a:ln>
        </p:spPr>
      </p:pic>
      <p:pic>
        <p:nvPicPr>
          <p:cNvPr id="4101" name="Picture 5"/>
          <p:cNvPicPr>
            <a:picLocks noChangeAspect="1" noChangeArrowheads="1"/>
          </p:cNvPicPr>
          <p:nvPr/>
        </p:nvPicPr>
        <p:blipFill>
          <a:blip r:embed="rId6" cstate="print"/>
          <a:srcRect/>
          <a:stretch>
            <a:fillRect/>
          </a:stretch>
        </p:blipFill>
        <p:spPr bwMode="auto">
          <a:xfrm>
            <a:off x="1115616" y="4797152"/>
            <a:ext cx="3261687" cy="16960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48680"/>
            <a:ext cx="8208912" cy="650336"/>
          </a:xfrm>
        </p:spPr>
        <p:txBody>
          <a:bodyPr>
            <a:normAutofit/>
          </a:bodyPr>
          <a:lstStyle/>
          <a:p>
            <a:pPr algn="ctr"/>
            <a:r>
              <a:rPr lang="ru-RU" sz="3200" dirty="0" smtClean="0"/>
              <a:t>Ориентировка в двухмерном пространстве</a:t>
            </a:r>
            <a:endParaRPr lang="ru-RU" sz="3200" dirty="0"/>
          </a:p>
        </p:txBody>
      </p:sp>
      <p:sp>
        <p:nvSpPr>
          <p:cNvPr id="3" name="Содержимое 2"/>
          <p:cNvSpPr>
            <a:spLocks noGrp="1"/>
          </p:cNvSpPr>
          <p:nvPr>
            <p:ph idx="1"/>
          </p:nvPr>
        </p:nvSpPr>
        <p:spPr>
          <a:xfrm>
            <a:off x="457200" y="1340768"/>
            <a:ext cx="8229600" cy="5400600"/>
          </a:xfrm>
        </p:spPr>
        <p:txBody>
          <a:bodyPr>
            <a:normAutofit fontScale="55000" lnSpcReduction="20000"/>
          </a:bodyPr>
          <a:lstStyle/>
          <a:p>
            <a:r>
              <a:rPr lang="ru-RU" sz="2900" dirty="0" smtClean="0">
                <a:latin typeface="Times New Roman" pitchFamily="18" charset="0"/>
                <a:cs typeface="Times New Roman" pitchFamily="18" charset="0"/>
              </a:rPr>
              <a:t>освоение, дифференциация и вербализация направлений картинного ряда, расположенного вертикально (вверху, внизу, выше, над, под) и горизонтально (перед, за, после, рядом, около, между);</a:t>
            </a:r>
          </a:p>
          <a:p>
            <a:r>
              <a:rPr lang="ru-RU" sz="2900" dirty="0" smtClean="0">
                <a:latin typeface="Times New Roman" pitchFamily="18" charset="0"/>
                <a:cs typeface="Times New Roman" pitchFamily="18" charset="0"/>
              </a:rPr>
              <a:t>правильное зрительное отслеживание порядка элементов предметного ряда (вертикального и горизонтального);</a:t>
            </a:r>
          </a:p>
          <a:p>
            <a:r>
              <a:rPr lang="ru-RU" sz="2900" dirty="0" smtClean="0">
                <a:latin typeface="Times New Roman" pitchFamily="18" charset="0"/>
                <a:cs typeface="Times New Roman" pitchFamily="18" charset="0"/>
              </a:rPr>
              <a:t>освоение и вербализация пространственных отношений элементов плоскостного предмета. (Это рыбка. Овал – это туловище. Большой треугольник – это верхний плавник. И т.д.);</a:t>
            </a:r>
          </a:p>
          <a:p>
            <a:r>
              <a:rPr lang="ru-RU" sz="2900" dirty="0" smtClean="0">
                <a:latin typeface="Times New Roman" pitchFamily="18" charset="0"/>
                <a:cs typeface="Times New Roman" pitchFamily="18" charset="0"/>
              </a:rPr>
              <a:t>расположение предметов на плоскости с учетом заданных ориентиров (треугольник находится сверху квадратика) – рыбка </a:t>
            </a:r>
            <a:r>
              <a:rPr lang="ru-RU" sz="2900" dirty="0" err="1" smtClean="0">
                <a:latin typeface="Times New Roman" pitchFamily="18" charset="0"/>
                <a:cs typeface="Times New Roman" pitchFamily="18" charset="0"/>
              </a:rPr>
              <a:t>Лазарецкого</a:t>
            </a:r>
            <a:r>
              <a:rPr lang="ru-RU" sz="2900" dirty="0" smtClean="0">
                <a:latin typeface="Times New Roman" pitchFamily="18" charset="0"/>
                <a:cs typeface="Times New Roman" pitchFamily="18" charset="0"/>
              </a:rPr>
              <a:t>;</a:t>
            </a:r>
          </a:p>
          <a:p>
            <a:r>
              <a:rPr lang="ru-RU" sz="2900" dirty="0" smtClean="0">
                <a:latin typeface="Times New Roman" pitchFamily="18" charset="0"/>
                <a:cs typeface="Times New Roman" pitchFamily="18" charset="0"/>
              </a:rPr>
              <a:t>выкладывание вертикальных и горизонтальных дорожек, состоящих из чередования разных цветов мозаики (синий, красный, синий); речевое </a:t>
            </a:r>
            <a:r>
              <a:rPr lang="ru-RU" sz="2900" dirty="0" err="1" smtClean="0">
                <a:latin typeface="Times New Roman" pitchFamily="18" charset="0"/>
                <a:cs typeface="Times New Roman" pitchFamily="18" charset="0"/>
              </a:rPr>
              <a:t>опосредование</a:t>
            </a:r>
            <a:r>
              <a:rPr lang="ru-RU" sz="2900" dirty="0" smtClean="0">
                <a:latin typeface="Times New Roman" pitchFamily="18" charset="0"/>
                <a:cs typeface="Times New Roman" pitchFamily="18" charset="0"/>
              </a:rPr>
              <a:t> пространственных ориентиров во всех видах выполняемых действий;</a:t>
            </a:r>
          </a:p>
          <a:p>
            <a:r>
              <a:rPr lang="ru-RU" sz="2900" dirty="0" smtClean="0">
                <a:latin typeface="Times New Roman" pitchFamily="18" charset="0"/>
                <a:cs typeface="Times New Roman" pitchFamily="18" charset="0"/>
              </a:rPr>
              <a:t>выкладывание вертикальных и горизонтальных дорожек, состоящих из геометрических фигур с чередованием и без чередования количества и состава  структурных элементов (треугольник, треугольник, круг, треугольник, треугольник, круг);</a:t>
            </a:r>
          </a:p>
          <a:p>
            <a:r>
              <a:rPr lang="ru-RU" sz="2900" dirty="0" smtClean="0">
                <a:latin typeface="Times New Roman" pitchFamily="18" charset="0"/>
                <a:cs typeface="Times New Roman" pitchFamily="18" charset="0"/>
              </a:rPr>
              <a:t>построение последовательности из фигур с учетом величины (с возрастанием, убыванием, чередованием);</a:t>
            </a:r>
          </a:p>
          <a:p>
            <a:r>
              <a:rPr lang="ru-RU" sz="2900" dirty="0" smtClean="0">
                <a:latin typeface="Times New Roman" pitchFamily="18" charset="0"/>
                <a:cs typeface="Times New Roman" pitchFamily="18" charset="0"/>
              </a:rPr>
              <a:t> изображение графического ряда из одинаковых и разных элементов (по цвету, форме, величине);</a:t>
            </a:r>
          </a:p>
          <a:p>
            <a:r>
              <a:rPr lang="ru-RU" sz="2900" dirty="0" smtClean="0">
                <a:latin typeface="Times New Roman" pitchFamily="18" charset="0"/>
                <a:cs typeface="Times New Roman" pitchFamily="18" charset="0"/>
              </a:rPr>
              <a:t>определение расстояния между изображенными предметами путем подбора дорожек разной длины.</a:t>
            </a: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dirty="0" smtClean="0"/>
              <a:t>Что такое ССС?</a:t>
            </a:r>
            <a:endParaRPr lang="ru-RU" sz="4000" dirty="0"/>
          </a:p>
        </p:txBody>
      </p:sp>
      <p:sp>
        <p:nvSpPr>
          <p:cNvPr id="3" name="Содержимое 2"/>
          <p:cNvSpPr>
            <a:spLocks noGrp="1"/>
          </p:cNvSpPr>
          <p:nvPr>
            <p:ph idx="1"/>
          </p:nvPr>
        </p:nvSpPr>
        <p:spPr/>
        <p:txBody>
          <a:bodyPr>
            <a:normAutofit lnSpcReduction="10000"/>
          </a:bodyPr>
          <a:lstStyle/>
          <a:p>
            <a:r>
              <a:rPr lang="ru-RU" b="1" dirty="0" err="1" smtClean="0"/>
              <a:t>Аэлита</a:t>
            </a:r>
            <a:r>
              <a:rPr lang="ru-RU" b="1" dirty="0" smtClean="0"/>
              <a:t> Капитоновна Маркова</a:t>
            </a:r>
            <a:r>
              <a:rPr lang="ru-RU" dirty="0" smtClean="0"/>
              <a:t> говорит, что это умение чередовать ударные и безударные слоги различной организации.</a:t>
            </a:r>
          </a:p>
          <a:p>
            <a:r>
              <a:rPr lang="ru-RU" b="1" dirty="0" smtClean="0"/>
              <a:t>Надежда Сергеевна </a:t>
            </a:r>
            <a:r>
              <a:rPr lang="ru-RU" b="1" dirty="0" err="1" smtClean="0"/>
              <a:t>Четвертушкина</a:t>
            </a:r>
            <a:r>
              <a:rPr lang="ru-RU" dirty="0" smtClean="0"/>
              <a:t> ССС понимает как взаиморасположение и связь слогов в слове.</a:t>
            </a:r>
          </a:p>
          <a:p>
            <a:r>
              <a:rPr lang="ru-RU" b="1" dirty="0" smtClean="0"/>
              <a:t>Александр Романович </a:t>
            </a:r>
            <a:r>
              <a:rPr lang="ru-RU" b="1" dirty="0" err="1" smtClean="0"/>
              <a:t>Лурия</a:t>
            </a:r>
            <a:r>
              <a:rPr lang="ru-RU" dirty="0" smtClean="0"/>
              <a:t> говорил о том, что ССС представляет собой кинетическую артикуляционную программу. Как некая структура, лежащая в основе образования  плавных, протекающих во времени двигательных навыков. </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админ\Desktop\images.jpg"/>
          <p:cNvPicPr>
            <a:picLocks noGrp="1" noChangeAspect="1" noChangeArrowheads="1"/>
          </p:cNvPicPr>
          <p:nvPr>
            <p:ph idx="1"/>
          </p:nvPr>
        </p:nvPicPr>
        <p:blipFill>
          <a:blip r:embed="rId2" cstate="print"/>
          <a:srcRect/>
          <a:stretch>
            <a:fillRect/>
          </a:stretch>
        </p:blipFill>
        <p:spPr bwMode="auto">
          <a:xfrm>
            <a:off x="5292080" y="4005064"/>
            <a:ext cx="3327256" cy="2206115"/>
          </a:xfrm>
          <a:prstGeom prst="rect">
            <a:avLst/>
          </a:prstGeom>
          <a:noFill/>
        </p:spPr>
      </p:pic>
      <p:pic>
        <p:nvPicPr>
          <p:cNvPr id="6148" name="Picture 4" descr="C:\Users\админ\Desktop\Без названия (1).jpg"/>
          <p:cNvPicPr>
            <a:picLocks noChangeAspect="1" noChangeArrowheads="1"/>
          </p:cNvPicPr>
          <p:nvPr/>
        </p:nvPicPr>
        <p:blipFill>
          <a:blip r:embed="rId3" cstate="print"/>
          <a:srcRect/>
          <a:stretch>
            <a:fillRect/>
          </a:stretch>
        </p:blipFill>
        <p:spPr bwMode="auto">
          <a:xfrm>
            <a:off x="971600" y="1268760"/>
            <a:ext cx="3007221" cy="300722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dirty="0" smtClean="0"/>
              <a:t>Игра на липучках «Теремок»</a:t>
            </a:r>
            <a:endParaRPr lang="ru-RU" sz="2800" dirty="0"/>
          </a:p>
        </p:txBody>
      </p:sp>
      <p:pic>
        <p:nvPicPr>
          <p:cNvPr id="7171" name="Picture 3" descr="C:\Users\админ\Desktop\images (1).jpg"/>
          <p:cNvPicPr>
            <a:picLocks noGrp="1" noChangeAspect="1" noChangeArrowheads="1"/>
          </p:cNvPicPr>
          <p:nvPr>
            <p:ph idx="1"/>
          </p:nvPr>
        </p:nvPicPr>
        <p:blipFill>
          <a:blip r:embed="rId2" cstate="print"/>
          <a:srcRect/>
          <a:stretch>
            <a:fillRect/>
          </a:stretch>
        </p:blipFill>
        <p:spPr bwMode="auto">
          <a:xfrm>
            <a:off x="1331640" y="2069406"/>
            <a:ext cx="6336704" cy="421678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action="ppaction://hlinkfile"/>
          </p:cNvPr>
          <p:cNvPicPr>
            <a:picLocks noGrp="1" noChangeAspect="1" noChangeArrowheads="1"/>
          </p:cNvPicPr>
          <p:nvPr>
            <p:ph idx="1"/>
          </p:nvPr>
        </p:nvPicPr>
        <p:blipFill>
          <a:blip r:embed="rId3" cstate="print"/>
          <a:srcRect/>
          <a:stretch>
            <a:fillRect/>
          </a:stretch>
        </p:blipFill>
        <p:spPr bwMode="auto">
          <a:xfrm>
            <a:off x="539552" y="1196752"/>
            <a:ext cx="2095500" cy="1394460"/>
          </a:xfrm>
          <a:prstGeom prst="rect">
            <a:avLst/>
          </a:prstGeom>
          <a:noFill/>
          <a:ln w="9525">
            <a:noFill/>
            <a:miter lim="800000"/>
            <a:headEnd/>
            <a:tailEnd/>
          </a:ln>
        </p:spPr>
      </p:pic>
      <p:sp>
        <p:nvSpPr>
          <p:cNvPr id="1028" name="AutoShape 4" descr="C:\Users\%D0%B0%D0%B4%D0%BC%D0%B8%D0%BD\Desktop\8110_8519e25ea90300d8c1c9c9dc33731855.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C:\Users\%D0%B0%D0%B4%D0%BC%D0%B8%D0%BD\Desktop\8110_8519e25ea90300d8c1c9c9dc33731855.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2" name="AutoShape 8" descr="C:\Users\%D0%B0%D0%B4%D0%BC%D0%B8%D0%BD\Desktop\8110_8519e25ea90300d8c1c9c9dc33731855.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3" name="Picture 9">
            <a:hlinkClick r:id="rId4" action="ppaction://hlinkfile"/>
          </p:cNvPr>
          <p:cNvPicPr>
            <a:picLocks noChangeAspect="1" noChangeArrowheads="1"/>
          </p:cNvPicPr>
          <p:nvPr/>
        </p:nvPicPr>
        <p:blipFill>
          <a:blip r:embed="rId5" cstate="print"/>
          <a:srcRect/>
          <a:stretch>
            <a:fillRect/>
          </a:stretch>
        </p:blipFill>
        <p:spPr bwMode="auto">
          <a:xfrm>
            <a:off x="6516216" y="3573016"/>
            <a:ext cx="2085949" cy="2782639"/>
          </a:xfrm>
          <a:prstGeom prst="rect">
            <a:avLst/>
          </a:prstGeom>
          <a:noFill/>
          <a:ln w="9525">
            <a:noFill/>
            <a:miter lim="800000"/>
            <a:headEnd/>
            <a:tailEnd/>
          </a:ln>
        </p:spPr>
      </p:pic>
      <p:pic>
        <p:nvPicPr>
          <p:cNvPr id="1035" name="Picture 11">
            <a:hlinkClick r:id="rId6" action="ppaction://hlinkfile"/>
          </p:cNvPr>
          <p:cNvPicPr>
            <a:picLocks noChangeAspect="1" noChangeArrowheads="1"/>
          </p:cNvPicPr>
          <p:nvPr/>
        </p:nvPicPr>
        <p:blipFill>
          <a:blip r:embed="rId7" cstate="print"/>
          <a:srcRect/>
          <a:stretch>
            <a:fillRect/>
          </a:stretch>
        </p:blipFill>
        <p:spPr bwMode="auto">
          <a:xfrm>
            <a:off x="3295650" y="2570278"/>
            <a:ext cx="2500486" cy="17540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админ\Desktop\img_56d58050449b6.jpg">
            <a:hlinkClick r:id="rId2" action="ppaction://hlinkfile"/>
          </p:cNvPr>
          <p:cNvPicPr>
            <a:picLocks noGrp="1" noChangeAspect="1" noChangeArrowheads="1"/>
          </p:cNvPicPr>
          <p:nvPr>
            <p:ph idx="1"/>
          </p:nvPr>
        </p:nvPicPr>
        <p:blipFill>
          <a:blip r:embed="rId3" cstate="print"/>
          <a:srcRect/>
          <a:stretch>
            <a:fillRect/>
          </a:stretch>
        </p:blipFill>
        <p:spPr bwMode="auto">
          <a:xfrm>
            <a:off x="3203848" y="2348880"/>
            <a:ext cx="2232248" cy="2333714"/>
          </a:xfrm>
          <a:prstGeom prst="rect">
            <a:avLst/>
          </a:prstGeom>
          <a:noFill/>
        </p:spPr>
      </p:pic>
      <p:sp>
        <p:nvSpPr>
          <p:cNvPr id="38916" name="AutoShape 4" descr="C:\Users\%D0%B0%D0%B4%D0%BC%D0%B8%D0%BD\Desktop\i (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8919" name="AutoShape 7" descr="C:\Users\%D0%B0%D0%B4%D0%BC%D0%B8%D0%BD\Desktop\i (2).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8921" name="Picture 9" descr="C:\Users\админ\Desktop\1657792501_4-flomaster-club-p-belka-s-oreshkami-risunok-krasivo-4.jpg">
            <a:hlinkClick r:id="rId4" action="ppaction://hlinkfile"/>
          </p:cNvPr>
          <p:cNvPicPr>
            <a:picLocks noChangeAspect="1" noChangeArrowheads="1"/>
          </p:cNvPicPr>
          <p:nvPr/>
        </p:nvPicPr>
        <p:blipFill>
          <a:blip r:embed="rId5" cstate="print"/>
          <a:srcRect/>
          <a:stretch>
            <a:fillRect/>
          </a:stretch>
        </p:blipFill>
        <p:spPr bwMode="auto">
          <a:xfrm>
            <a:off x="6228184" y="4293096"/>
            <a:ext cx="2458242" cy="1843682"/>
          </a:xfrm>
          <a:prstGeom prst="rect">
            <a:avLst/>
          </a:prstGeom>
          <a:noFill/>
        </p:spPr>
      </p:pic>
      <p:sp>
        <p:nvSpPr>
          <p:cNvPr id="4098" name="AutoShape 2" descr="C:\Users\%D0%B0%D0%B4%D0%BC%D0%B8%D0%BD\Desktop\i.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099" name="Picture 3" descr="C:\Users\админ\Desktop\t0lCyyQ6zQKOe15L-99LLGVdPk18MJpQ.jpg">
            <a:hlinkClick r:id="rId6" action="ppaction://hlinkfile"/>
          </p:cNvPr>
          <p:cNvPicPr>
            <a:picLocks noChangeAspect="1" noChangeArrowheads="1"/>
          </p:cNvPicPr>
          <p:nvPr/>
        </p:nvPicPr>
        <p:blipFill>
          <a:blip r:embed="rId7" cstate="print"/>
          <a:srcRect/>
          <a:stretch>
            <a:fillRect/>
          </a:stretch>
        </p:blipFill>
        <p:spPr bwMode="auto">
          <a:xfrm>
            <a:off x="179512" y="836712"/>
            <a:ext cx="2987051" cy="156820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smtClean="0"/>
              <a:t>Этапы развития ритмических структур (при нормальном развитии):</a:t>
            </a:r>
            <a:r>
              <a:rPr lang="ru-RU" sz="2400" dirty="0" smtClean="0"/>
              <a:t/>
            </a:r>
            <a:br>
              <a:rPr lang="ru-RU" sz="2400" dirty="0" smtClean="0"/>
            </a:br>
            <a:endParaRPr lang="ru-RU" sz="2400" dirty="0"/>
          </a:p>
        </p:txBody>
      </p:sp>
      <p:sp>
        <p:nvSpPr>
          <p:cNvPr id="3" name="Содержимое 2"/>
          <p:cNvSpPr>
            <a:spLocks noGrp="1"/>
          </p:cNvSpPr>
          <p:nvPr>
            <p:ph idx="1"/>
          </p:nvPr>
        </p:nvSpPr>
        <p:spPr/>
        <p:txBody>
          <a:bodyPr>
            <a:normAutofit fontScale="85000" lnSpcReduction="20000"/>
          </a:bodyPr>
          <a:lstStyle/>
          <a:p>
            <a:r>
              <a:rPr lang="ru-RU" dirty="0" smtClean="0"/>
              <a:t>Сначала ребенок овладевает воспроизведением ритмической структуры, состоящей из равномерного повторения однородных элементов.</a:t>
            </a:r>
          </a:p>
          <a:p>
            <a:r>
              <a:rPr lang="ru-RU" dirty="0" smtClean="0"/>
              <a:t>Затем ритмической структурой, состоящей из чередования неодинаковых элементов.</a:t>
            </a:r>
          </a:p>
          <a:p>
            <a:r>
              <a:rPr lang="ru-RU" dirty="0" smtClean="0"/>
              <a:t>Наконец, структурой, имеющей симметричное расположение элементов.</a:t>
            </a:r>
          </a:p>
          <a:p>
            <a:r>
              <a:rPr lang="ru-RU" dirty="0" smtClean="0"/>
              <a:t>Между двигательным ритмом, пространственным ритмом и ритмической структурой слова прослеживается тесная связь, поэтому мы должны обязательно, при коррекции ССС, над ним работать.</a:t>
            </a:r>
          </a:p>
          <a:p>
            <a:r>
              <a:rPr lang="ru-RU" dirty="0" smtClean="0"/>
              <a:t>Далее вы увидите как можно работать над формированием навыка дифференциации звука по силе удара (тихий – громкий звук).</a:t>
            </a:r>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C:\Users\админ\Desktop\ecbbedc9f32c7b3452079ae6bac00c9f_1a2d5f4f87fd39cfe98bebf43f79d1e2_resize.jpg">
            <a:hlinkClick r:id="rId2" action="ppaction://hlinkfile"/>
          </p:cNvPr>
          <p:cNvPicPr>
            <a:picLocks noGrp="1" noChangeAspect="1" noChangeArrowheads="1"/>
          </p:cNvPicPr>
          <p:nvPr>
            <p:ph idx="1"/>
          </p:nvPr>
        </p:nvPicPr>
        <p:blipFill>
          <a:blip r:embed="rId3" cstate="print"/>
          <a:srcRect/>
          <a:stretch>
            <a:fillRect/>
          </a:stretch>
        </p:blipFill>
        <p:spPr bwMode="auto">
          <a:xfrm>
            <a:off x="755576" y="836712"/>
            <a:ext cx="3312368" cy="3312368"/>
          </a:xfrm>
          <a:prstGeom prst="rect">
            <a:avLst/>
          </a:prstGeom>
          <a:noFill/>
        </p:spPr>
      </p:pic>
      <p:pic>
        <p:nvPicPr>
          <p:cNvPr id="39940" name="Picture 4" descr="C:\Users\админ\Desktop\images.jpg">
            <a:hlinkClick r:id="rId4" action="ppaction://hlinkfile"/>
          </p:cNvPr>
          <p:cNvPicPr>
            <a:picLocks noChangeAspect="1" noChangeArrowheads="1"/>
          </p:cNvPicPr>
          <p:nvPr/>
        </p:nvPicPr>
        <p:blipFill>
          <a:blip r:embed="rId5" cstate="print"/>
          <a:srcRect/>
          <a:stretch>
            <a:fillRect/>
          </a:stretch>
        </p:blipFill>
        <p:spPr bwMode="auto">
          <a:xfrm>
            <a:off x="5076056" y="3533012"/>
            <a:ext cx="2904356" cy="230504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админ\Desktop\42473mainv19tp.jpg">
            <a:hlinkClick r:id="rId2" action="ppaction://hlinkfile"/>
          </p:cNvPr>
          <p:cNvPicPr>
            <a:picLocks noGrp="1" noChangeAspect="1" noChangeArrowheads="1"/>
          </p:cNvPicPr>
          <p:nvPr>
            <p:ph idx="1"/>
          </p:nvPr>
        </p:nvPicPr>
        <p:blipFill>
          <a:blip r:embed="rId3" cstate="print"/>
          <a:srcRect/>
          <a:stretch>
            <a:fillRect/>
          </a:stretch>
        </p:blipFill>
        <p:spPr bwMode="auto">
          <a:xfrm>
            <a:off x="1907704" y="1052736"/>
            <a:ext cx="5616624" cy="561662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descr="C:\Users\админ\Desktop\пицца-картинки-для-детей-005.jpg">
            <a:hlinkClick r:id="rId2" action="ppaction://hlinkfile"/>
          </p:cNvPr>
          <p:cNvPicPr>
            <a:picLocks noGrp="1" noChangeAspect="1" noChangeArrowheads="1"/>
          </p:cNvPicPr>
          <p:nvPr>
            <p:ph idx="1"/>
          </p:nvPr>
        </p:nvPicPr>
        <p:blipFill>
          <a:blip r:embed="rId3" cstate="print"/>
          <a:srcRect/>
          <a:stretch>
            <a:fillRect/>
          </a:stretch>
        </p:blipFill>
        <p:spPr bwMode="auto">
          <a:xfrm>
            <a:off x="2339752" y="1340768"/>
            <a:ext cx="4482829" cy="4389437"/>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415880"/>
          </a:xfrm>
        </p:spPr>
        <p:txBody>
          <a:bodyPr>
            <a:normAutofit/>
          </a:bodyPr>
          <a:lstStyle/>
          <a:p>
            <a:pPr>
              <a:buNone/>
            </a:pPr>
            <a:r>
              <a:rPr lang="ru-RU" sz="2000" dirty="0" smtClean="0"/>
              <a:t>Первый корень – формирование пространственных представлений и </a:t>
            </a:r>
            <a:r>
              <a:rPr lang="ru-RU" sz="2000" dirty="0" err="1" smtClean="0"/>
              <a:t>оптико</a:t>
            </a:r>
            <a:r>
              <a:rPr lang="ru-RU" sz="2000" dirty="0" smtClean="0"/>
              <a:t> – пространственной ориентации.</a:t>
            </a:r>
          </a:p>
          <a:p>
            <a:pPr>
              <a:buNone/>
            </a:pPr>
            <a:r>
              <a:rPr lang="ru-RU" sz="2000" dirty="0" smtClean="0"/>
              <a:t>Второй корень – работа над формированием сложных параметров движений и действий, динамических и ритмических возможностей организации серийно – последовательной деятельности (темп, ритмы, длина звука, громкость).</a:t>
            </a:r>
          </a:p>
          <a:p>
            <a:pPr>
              <a:buNone/>
            </a:pPr>
            <a:r>
              <a:rPr lang="ru-RU" sz="2000" dirty="0" smtClean="0"/>
              <a:t>Третий корень – работа над совершенствованием статической и динамической координации пальцев рук.</a:t>
            </a:r>
          </a:p>
          <a:p>
            <a:pPr>
              <a:buNone/>
            </a:pPr>
            <a:r>
              <a:rPr lang="ru-RU" sz="2000" dirty="0" smtClean="0"/>
              <a:t>Четвертый корень – формирование умения воспринимать, различать, распознавать звуки, различать их характеристики (громкий – тихий, длинный – короткий). Развитие слухового внимания.</a:t>
            </a:r>
            <a:endParaRPr lang="ru-RU"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ctr">
              <a:buNone/>
            </a:pPr>
            <a:endParaRPr lang="ru-RU" sz="5400" dirty="0" smtClean="0"/>
          </a:p>
          <a:p>
            <a:pPr algn="ctr">
              <a:buNone/>
            </a:pPr>
            <a:r>
              <a:rPr lang="ru-RU" sz="5400" dirty="0" smtClean="0"/>
              <a:t>Спасибо за внимание!</a:t>
            </a:r>
            <a:endParaRPr lang="ru-RU" sz="5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80728"/>
            <a:ext cx="8229600" cy="866360"/>
          </a:xfrm>
        </p:spPr>
        <p:txBody>
          <a:bodyPr/>
          <a:lstStyle/>
          <a:p>
            <a:pPr algn="ctr"/>
            <a:r>
              <a:rPr lang="ru-RU" dirty="0" smtClean="0"/>
              <a:t>Теории слога</a:t>
            </a:r>
            <a:endParaRPr lang="ru-RU" dirty="0"/>
          </a:p>
        </p:txBody>
      </p:sp>
      <p:sp>
        <p:nvSpPr>
          <p:cNvPr id="3" name="Содержимое 2"/>
          <p:cNvSpPr>
            <a:spLocks noGrp="1"/>
          </p:cNvSpPr>
          <p:nvPr>
            <p:ph idx="1"/>
          </p:nvPr>
        </p:nvSpPr>
        <p:spPr>
          <a:xfrm>
            <a:off x="457200" y="1844824"/>
            <a:ext cx="8229600" cy="4479776"/>
          </a:xfrm>
        </p:spPr>
        <p:txBody>
          <a:bodyPr>
            <a:normAutofit fontScale="55000" lnSpcReduction="20000"/>
          </a:bodyPr>
          <a:lstStyle/>
          <a:p>
            <a:pPr lvl="0" algn="just"/>
            <a:r>
              <a:rPr lang="ru-RU" sz="3800" dirty="0" smtClean="0"/>
              <a:t>Рассматривается как </a:t>
            </a:r>
            <a:r>
              <a:rPr lang="ru-RU" sz="3800" dirty="0" err="1" smtClean="0"/>
              <a:t>артикуляторно</a:t>
            </a:r>
            <a:r>
              <a:rPr lang="ru-RU" sz="3800" dirty="0" smtClean="0"/>
              <a:t> – акустическая единица, т.е учитываются и фонологические и фонетические критерии определения слога. «Структура слога определяется правилами </a:t>
            </a:r>
            <a:r>
              <a:rPr lang="ru-RU" sz="3800" dirty="0" err="1" smtClean="0"/>
              <a:t>фонотактики</a:t>
            </a:r>
            <a:r>
              <a:rPr lang="ru-RU" sz="3800" dirty="0" smtClean="0"/>
              <a:t> языка, т.е. как последовательность артикуляторных движений, акустических сигналов, воспринимаемых стимулов».</a:t>
            </a:r>
          </a:p>
          <a:p>
            <a:pPr lvl="0" algn="just"/>
            <a:r>
              <a:rPr lang="ru-RU" sz="3800" dirty="0" smtClean="0"/>
              <a:t>«Это единица описания языка, отражающая закономерности сочетания фонем», и </a:t>
            </a:r>
            <a:r>
              <a:rPr lang="ru-RU" sz="3800" dirty="0" err="1" smtClean="0"/>
              <a:t>слогоделение</a:t>
            </a:r>
            <a:r>
              <a:rPr lang="ru-RU" sz="3800" dirty="0" smtClean="0"/>
              <a:t> осуществляется, прежде всего, в зависимости «от сочетания гласного с предшествующим и последующим согласным в конце и начале слова».</a:t>
            </a:r>
          </a:p>
          <a:p>
            <a:pPr lvl="0" algn="just"/>
            <a:r>
              <a:rPr lang="ru-RU" sz="3800" dirty="0" smtClean="0"/>
              <a:t>Рассматривается в качестве фонетической единицы, которая не связана непосредственно со смыслом, но представляет собой единство слогообразующего гласного с одним ,или более, согласным, т.е. является минимальной произносительной единицей.</a:t>
            </a:r>
          </a:p>
          <a:p>
            <a:pPr algn="just"/>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normAutofit/>
          </a:bodyPr>
          <a:lstStyle/>
          <a:p>
            <a:pPr algn="ctr"/>
            <a:r>
              <a:rPr lang="ru-RU" sz="3200" dirty="0" smtClean="0"/>
              <a:t>Что такое слог?</a:t>
            </a:r>
            <a:endParaRPr lang="ru-RU" sz="3200" dirty="0"/>
          </a:p>
        </p:txBody>
      </p:sp>
      <p:sp>
        <p:nvSpPr>
          <p:cNvPr id="3" name="Содержимое 2"/>
          <p:cNvSpPr>
            <a:spLocks noGrp="1"/>
          </p:cNvSpPr>
          <p:nvPr>
            <p:ph idx="1"/>
          </p:nvPr>
        </p:nvSpPr>
        <p:spPr/>
        <p:txBody>
          <a:bodyPr/>
          <a:lstStyle/>
          <a:p>
            <a:endParaRPr lang="ru-RU" b="1" i="1" dirty="0" smtClean="0"/>
          </a:p>
          <a:p>
            <a:endParaRPr lang="ru-RU" b="1" i="1" dirty="0" smtClean="0"/>
          </a:p>
          <a:p>
            <a:pPr>
              <a:buNone/>
            </a:pPr>
            <a:r>
              <a:rPr lang="ru-RU" b="1" i="1" dirty="0" smtClean="0"/>
              <a:t> </a:t>
            </a:r>
          </a:p>
          <a:p>
            <a:pPr>
              <a:buNone/>
            </a:pPr>
            <a:r>
              <a:rPr lang="ru-RU" b="1" i="1" dirty="0" smtClean="0"/>
              <a:t>                                         </a:t>
            </a:r>
            <a:endParaRPr lang="ru-RU" dirty="0" smtClean="0"/>
          </a:p>
          <a:p>
            <a:endParaRPr lang="ru-RU" dirty="0"/>
          </a:p>
        </p:txBody>
      </p:sp>
      <p:sp>
        <p:nvSpPr>
          <p:cNvPr id="4" name="Овал 3"/>
          <p:cNvSpPr/>
          <p:nvPr/>
        </p:nvSpPr>
        <p:spPr>
          <a:xfrm>
            <a:off x="323528" y="1844824"/>
            <a:ext cx="3456384" cy="2016224"/>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2400" b="1" i="1" dirty="0" smtClean="0">
                <a:solidFill>
                  <a:schemeClr val="tx1"/>
                </a:solidFill>
                <a:latin typeface="Times New Roman" pitchFamily="18" charset="0"/>
                <a:cs typeface="Times New Roman" pitchFamily="18" charset="0"/>
              </a:rPr>
              <a:t>гласный (слогообразующий элемент) </a:t>
            </a:r>
          </a:p>
          <a:p>
            <a:pPr algn="ctr"/>
            <a:endParaRPr lang="ru-RU" dirty="0"/>
          </a:p>
        </p:txBody>
      </p:sp>
      <p:sp>
        <p:nvSpPr>
          <p:cNvPr id="5" name="Овал 4"/>
          <p:cNvSpPr/>
          <p:nvPr/>
        </p:nvSpPr>
        <p:spPr>
          <a:xfrm>
            <a:off x="4788024" y="1844824"/>
            <a:ext cx="3240360" cy="2088232"/>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2400" b="1" i="1" dirty="0" smtClean="0">
                <a:solidFill>
                  <a:schemeClr val="tx1"/>
                </a:solidFill>
                <a:latin typeface="Times New Roman" pitchFamily="18" charset="0"/>
                <a:cs typeface="Times New Roman" pitchFamily="18" charset="0"/>
              </a:rPr>
              <a:t>согласный (периферический элемент) </a:t>
            </a:r>
          </a:p>
          <a:p>
            <a:pPr algn="ctr"/>
            <a:endParaRPr lang="ru-RU" dirty="0"/>
          </a:p>
        </p:txBody>
      </p:sp>
      <p:sp>
        <p:nvSpPr>
          <p:cNvPr id="6" name="Овал 5"/>
          <p:cNvSpPr/>
          <p:nvPr/>
        </p:nvSpPr>
        <p:spPr>
          <a:xfrm>
            <a:off x="2555776" y="4149080"/>
            <a:ext cx="3168352" cy="2016224"/>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3600" b="1" i="1" dirty="0" smtClean="0">
                <a:solidFill>
                  <a:schemeClr val="tx1"/>
                </a:solidFill>
                <a:latin typeface="Times New Roman" pitchFamily="18" charset="0"/>
                <a:cs typeface="Times New Roman" pitchFamily="18" charset="0"/>
              </a:rPr>
              <a:t>слог</a:t>
            </a:r>
            <a:r>
              <a:rPr lang="ru-RU" b="1" i="1" dirty="0" smtClean="0"/>
              <a:t> </a:t>
            </a:r>
            <a:endParaRPr lang="ru-RU" dirty="0"/>
          </a:p>
        </p:txBody>
      </p:sp>
      <p:sp>
        <p:nvSpPr>
          <p:cNvPr id="7" name="TextBox 6"/>
          <p:cNvSpPr txBox="1"/>
          <p:nvPr/>
        </p:nvSpPr>
        <p:spPr>
          <a:xfrm>
            <a:off x="3995936" y="2204864"/>
            <a:ext cx="667170" cy="1107996"/>
          </a:xfrm>
          <a:prstGeom prst="rect">
            <a:avLst/>
          </a:prstGeom>
          <a:noFill/>
        </p:spPr>
        <p:txBody>
          <a:bodyPr wrap="none" rtlCol="0">
            <a:spAutoFit/>
          </a:bodyPr>
          <a:lstStyle/>
          <a:p>
            <a:r>
              <a:rPr lang="ru-RU" sz="6600" b="1" dirty="0" smtClean="0">
                <a:latin typeface="Times New Roman" pitchFamily="18" charset="0"/>
                <a:cs typeface="Times New Roman" pitchFamily="18" charset="0"/>
              </a:rPr>
              <a:t>+</a:t>
            </a:r>
            <a:endParaRPr lang="ru-RU" sz="6600" b="1" dirty="0">
              <a:latin typeface="Times New Roman" pitchFamily="18" charset="0"/>
              <a:cs typeface="Times New Roman" pitchFamily="18" charset="0"/>
            </a:endParaRPr>
          </a:p>
        </p:txBody>
      </p:sp>
      <p:sp>
        <p:nvSpPr>
          <p:cNvPr id="8" name="TextBox 7"/>
          <p:cNvSpPr txBox="1"/>
          <p:nvPr/>
        </p:nvSpPr>
        <p:spPr>
          <a:xfrm>
            <a:off x="8244408" y="2276872"/>
            <a:ext cx="667170" cy="1107996"/>
          </a:xfrm>
          <a:prstGeom prst="rect">
            <a:avLst/>
          </a:prstGeom>
          <a:noFill/>
        </p:spPr>
        <p:txBody>
          <a:bodyPr wrap="none" rtlCol="0">
            <a:spAutoFit/>
          </a:bodyPr>
          <a:lstStyle/>
          <a:p>
            <a:r>
              <a:rPr lang="ru-RU" sz="6600" b="1" dirty="0" smtClean="0">
                <a:latin typeface="Times New Roman" pitchFamily="18" charset="0"/>
                <a:cs typeface="Times New Roman" pitchFamily="18" charset="0"/>
              </a:rPr>
              <a:t>=</a:t>
            </a:r>
            <a:endParaRPr lang="ru-RU" sz="6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b="1" i="1" dirty="0" smtClean="0"/>
              <a:t/>
            </a:r>
            <a:br>
              <a:rPr lang="ru-RU" sz="2800" b="1" i="1" dirty="0" smtClean="0"/>
            </a:br>
            <a:r>
              <a:rPr lang="ru-RU" sz="2400" b="1" i="1" dirty="0" smtClean="0"/>
              <a:t>Ступени усложнения слоговой структуры слова  (Александр Николаевич Гвоздев).</a:t>
            </a:r>
            <a:r>
              <a:rPr lang="ru-RU" sz="2400" dirty="0" smtClean="0"/>
              <a:t/>
            </a:r>
            <a:br>
              <a:rPr lang="ru-RU" sz="2400" dirty="0" smtClean="0"/>
            </a:br>
            <a:endParaRPr lang="ru-RU" sz="2400" dirty="0"/>
          </a:p>
        </p:txBody>
      </p:sp>
      <p:sp>
        <p:nvSpPr>
          <p:cNvPr id="3" name="Содержимое 2"/>
          <p:cNvSpPr>
            <a:spLocks noGrp="1"/>
          </p:cNvSpPr>
          <p:nvPr>
            <p:ph idx="1"/>
          </p:nvPr>
        </p:nvSpPr>
        <p:spPr/>
        <p:txBody>
          <a:bodyPr>
            <a:normAutofit fontScale="62500" lnSpcReduction="20000"/>
          </a:bodyPr>
          <a:lstStyle/>
          <a:p>
            <a:r>
              <a:rPr lang="ru-RU" b="1" i="1" dirty="0" smtClean="0"/>
              <a:t>Первая ступень.</a:t>
            </a:r>
            <a:r>
              <a:rPr lang="ru-RU" dirty="0" smtClean="0"/>
              <a:t> Самыми первыми ребенок произносит те слова, которые состоят из открытого слога (мама, баба, бобо). Далее ребенок произносит слова из открытых слогов, где уже встречаются разные гласные (пума, мука). Учатся произносить слова с разными моделями слогов. Далее модель слова усложняется. Ребенок способен произносить трехсложные слова со слогом СГ. Эта способность дает возможность произносить двусложные и трехсложные слова.</a:t>
            </a:r>
          </a:p>
          <a:p>
            <a:r>
              <a:rPr lang="ru-RU" b="1" i="1" dirty="0" smtClean="0"/>
              <a:t>Вторая ступень.</a:t>
            </a:r>
            <a:r>
              <a:rPr lang="ru-RU" dirty="0" smtClean="0"/>
              <a:t> После чего ребенок переходит на вторую ступень, где он способен произносить закрытые и прикрытые слоги (ГС, СГС). И здесь появляется новый тип слов – односложные слова (мак, бак, кит). Они произносятся сложнее, т.к. нет паузы. Эта пауза дает возможность органам артикуляционного аппарата ребенка переключиться на следующий слог.</a:t>
            </a:r>
          </a:p>
          <a:p>
            <a:r>
              <a:rPr lang="ru-RU" b="1" i="1" dirty="0" smtClean="0"/>
              <a:t>Третья ступень.</a:t>
            </a:r>
            <a:r>
              <a:rPr lang="ru-RU" dirty="0" smtClean="0"/>
              <a:t> Дальше ребенок переходит на третью ступень, где умение произносить слоги ГС, СГС объединяется, тренируется и появляются новые слова (совок, пенал).</a:t>
            </a:r>
          </a:p>
          <a:p>
            <a:r>
              <a:rPr lang="ru-RU" b="1" i="1" dirty="0" smtClean="0"/>
              <a:t>Четвертая ступень.</a:t>
            </a:r>
            <a:r>
              <a:rPr lang="ru-RU" dirty="0" smtClean="0"/>
              <a:t> На 4 ступени появляется новая сложность – здесь он учится произносить стечения согласных. Первыми стечения появляются в середине слова (кошка), а затем уже в начале и в конце слова (шкаф).</a:t>
            </a:r>
          </a:p>
          <a:p>
            <a:r>
              <a:rPr lang="ru-RU" b="1" i="1" dirty="0" smtClean="0"/>
              <a:t>Пятая ступень.</a:t>
            </a:r>
            <a:r>
              <a:rPr lang="ru-RU" dirty="0" smtClean="0"/>
              <a:t> На 5 ступени ребенок уже все свои навыки и умения объединяет и способен произносить слова, где несколько стечений согласных (фартук, чайник).</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200" b="1" i="1" dirty="0" smtClean="0"/>
              <a:t/>
            </a:r>
            <a:br>
              <a:rPr lang="ru-RU" sz="2200" b="1" i="1" dirty="0" smtClean="0"/>
            </a:br>
            <a:r>
              <a:rPr lang="ru-RU" b="1" i="1" dirty="0" smtClean="0"/>
              <a:t> </a:t>
            </a:r>
            <a:r>
              <a:rPr lang="ru-RU" sz="2700" b="1" i="1" dirty="0" smtClean="0"/>
              <a:t>Типы нарушений слоговой структуры слова (</a:t>
            </a:r>
            <a:r>
              <a:rPr lang="ru-RU" sz="2700" b="1" i="1" dirty="0" err="1" smtClean="0"/>
              <a:t>Аэлита</a:t>
            </a:r>
            <a:r>
              <a:rPr lang="ru-RU" sz="2700" b="1" i="1" dirty="0" smtClean="0"/>
              <a:t> Капитоновна Маркова).</a:t>
            </a:r>
            <a:r>
              <a:rPr lang="ru-RU" sz="2700" dirty="0" smtClean="0"/>
              <a:t/>
            </a:r>
            <a:br>
              <a:rPr lang="ru-RU" sz="2700" dirty="0" smtClean="0"/>
            </a:br>
            <a:endParaRPr lang="ru-RU" sz="2700" dirty="0"/>
          </a:p>
        </p:txBody>
      </p:sp>
      <p:sp>
        <p:nvSpPr>
          <p:cNvPr id="3" name="Содержимое 2"/>
          <p:cNvSpPr>
            <a:spLocks noGrp="1"/>
          </p:cNvSpPr>
          <p:nvPr>
            <p:ph idx="1"/>
          </p:nvPr>
        </p:nvSpPr>
        <p:spPr/>
        <p:txBody>
          <a:bodyPr>
            <a:normAutofit/>
          </a:bodyPr>
          <a:lstStyle/>
          <a:p>
            <a:pPr>
              <a:buNone/>
            </a:pPr>
            <a:r>
              <a:rPr lang="ru-RU" dirty="0" smtClean="0"/>
              <a:t>		Можно выделить основные параметры нарушения ССС. А именно это:</a:t>
            </a:r>
          </a:p>
          <a:p>
            <a:r>
              <a:rPr lang="ru-RU" dirty="0" smtClean="0"/>
              <a:t>- нарушение количества слогов;</a:t>
            </a:r>
          </a:p>
          <a:p>
            <a:r>
              <a:rPr lang="ru-RU" dirty="0" smtClean="0"/>
              <a:t>- изменение типа слогов (закрытого на открытый слог или наоборот);</a:t>
            </a:r>
          </a:p>
          <a:p>
            <a:r>
              <a:rPr lang="ru-RU" dirty="0" smtClean="0"/>
              <a:t>- нарушение последовательности слогов;</a:t>
            </a:r>
          </a:p>
          <a:p>
            <a:r>
              <a:rPr lang="ru-RU" dirty="0" smtClean="0"/>
              <a:t>- изменение ударности</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80728"/>
            <a:ext cx="8229600" cy="5343872"/>
          </a:xfrm>
        </p:spPr>
        <p:txBody>
          <a:bodyPr/>
          <a:lstStyle/>
          <a:p>
            <a:endParaRPr lang="ru-RU" dirty="0" smtClean="0"/>
          </a:p>
          <a:p>
            <a:endParaRPr lang="ru-RU" dirty="0" smtClean="0"/>
          </a:p>
          <a:p>
            <a:r>
              <a:rPr lang="ru-RU" dirty="0" smtClean="0"/>
              <a:t>Если у ребенка преобладает  сокращение числа слогов; уподобление слогов друг другу; сокращение стечения согласных, то преимущественно нарушена </a:t>
            </a:r>
            <a:r>
              <a:rPr lang="ru-RU" b="1" i="1" dirty="0" smtClean="0"/>
              <a:t>артикуляционная сфера</a:t>
            </a:r>
            <a:r>
              <a:rPr lang="ru-RU" dirty="0" smtClean="0"/>
              <a:t>.</a:t>
            </a:r>
          </a:p>
          <a:p>
            <a:r>
              <a:rPr lang="ru-RU" dirty="0" smtClean="0"/>
              <a:t>	А если преобладают такие ошибки как перестановка слогов, добавление слогов, то первично нарушение </a:t>
            </a:r>
            <a:r>
              <a:rPr lang="ru-RU" b="1" i="1" dirty="0" smtClean="0"/>
              <a:t>слухового восприятия.</a:t>
            </a:r>
            <a:endParaRPr lang="ru-RU" dirty="0" smtClean="0"/>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80728"/>
            <a:ext cx="8229600" cy="5343872"/>
          </a:xfrm>
        </p:spPr>
        <p:txBody>
          <a:bodyPr/>
          <a:lstStyle/>
          <a:p>
            <a:pPr algn="ctr">
              <a:buNone/>
            </a:pPr>
            <a:r>
              <a:rPr lang="ru-RU" b="1" i="1" dirty="0" smtClean="0"/>
              <a:t>Первый корень – формирование пространственных представлений и </a:t>
            </a:r>
            <a:r>
              <a:rPr lang="ru-RU" b="1" i="1" dirty="0" err="1" smtClean="0"/>
              <a:t>оптико</a:t>
            </a:r>
            <a:r>
              <a:rPr lang="ru-RU" b="1" i="1" dirty="0" smtClean="0"/>
              <a:t> – пространственной ориентации:</a:t>
            </a:r>
          </a:p>
          <a:p>
            <a:pPr algn="ctr">
              <a:buNone/>
            </a:pPr>
            <a:endParaRPr lang="ru-RU" dirty="0" smtClean="0"/>
          </a:p>
          <a:p>
            <a:r>
              <a:rPr lang="ru-RU" dirty="0" smtClean="0"/>
              <a:t>обучение ориентации в собственном теле перед зеркалом;</a:t>
            </a:r>
          </a:p>
          <a:p>
            <a:r>
              <a:rPr lang="ru-RU" dirty="0" smtClean="0"/>
              <a:t>формирование умения ориентироваться в трехмерном пространстве;</a:t>
            </a:r>
          </a:p>
          <a:p>
            <a:r>
              <a:rPr lang="ru-RU" dirty="0" smtClean="0"/>
              <a:t>развитие ориентации в двухмерном пространстве.</a:t>
            </a: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админ\Desktop\1659740173_1-beolin-club-p-risunki-ptits-multyashnie-krasivo-1.jpg">
            <a:hlinkClick r:id="rId2" action="ppaction://hlinkfile"/>
          </p:cNvPr>
          <p:cNvPicPr>
            <a:picLocks noChangeAspect="1" noChangeArrowheads="1"/>
          </p:cNvPicPr>
          <p:nvPr/>
        </p:nvPicPr>
        <p:blipFill>
          <a:blip r:embed="rId3" cstate="print"/>
          <a:srcRect/>
          <a:stretch>
            <a:fillRect/>
          </a:stretch>
        </p:blipFill>
        <p:spPr bwMode="auto">
          <a:xfrm>
            <a:off x="395535" y="980728"/>
            <a:ext cx="3567203" cy="2592288"/>
          </a:xfrm>
          <a:prstGeom prst="rect">
            <a:avLst/>
          </a:prstGeom>
          <a:noFill/>
        </p:spPr>
      </p:pic>
      <p:pic>
        <p:nvPicPr>
          <p:cNvPr id="1030" name="Picture 6">
            <a:hlinkClick r:id="rId4" action="ppaction://hlinkfile"/>
          </p:cNvPr>
          <p:cNvPicPr>
            <a:picLocks noGrp="1" noChangeAspect="1" noChangeArrowheads="1"/>
          </p:cNvPicPr>
          <p:nvPr>
            <p:ph idx="1"/>
          </p:nvPr>
        </p:nvPicPr>
        <p:blipFill>
          <a:blip r:embed="rId5" cstate="print"/>
          <a:srcRect/>
          <a:stretch>
            <a:fillRect/>
          </a:stretch>
        </p:blipFill>
        <p:spPr bwMode="auto">
          <a:xfrm>
            <a:off x="5508104" y="3951058"/>
            <a:ext cx="3260733" cy="244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511</TotalTime>
  <Words>886</Words>
  <Application>Microsoft Office PowerPoint</Application>
  <PresentationFormat>Экран (4:3)</PresentationFormat>
  <Paragraphs>68</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Поток</vt:lpstr>
      <vt:lpstr>Формирование базы для коррекции слоговой структуры слова</vt:lpstr>
      <vt:lpstr>Что такое ССС?</vt:lpstr>
      <vt:lpstr>Теории слога</vt:lpstr>
      <vt:lpstr>Что такое слог?</vt:lpstr>
      <vt:lpstr> Ступени усложнения слоговой структуры слова  (Александр Николаевич Гвоздев). </vt:lpstr>
      <vt:lpstr>  Типы нарушений слоговой структуры слова (Аэлита Капитоновна Маркова). </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Ориентировка в двухмерном пространстве</vt:lpstr>
      <vt:lpstr>Слайд 20</vt:lpstr>
      <vt:lpstr>Игра на липучках «Теремок»</vt:lpstr>
      <vt:lpstr>Слайд 22</vt:lpstr>
      <vt:lpstr>Слайд 23</vt:lpstr>
      <vt:lpstr>Этапы развития ритмических структур (при нормальном развитии): </vt:lpstr>
      <vt:lpstr>Слайд 25</vt:lpstr>
      <vt:lpstr>Слайд 26</vt:lpstr>
      <vt:lpstr>Слайд 27</vt:lpstr>
      <vt:lpstr>Слайд 28</vt:lpstr>
      <vt:lpstr>Слайд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Формирование базы для коррекции слоговой структуры слова</dc:title>
  <dc:creator>админ</dc:creator>
  <cp:lastModifiedBy>Пользователь</cp:lastModifiedBy>
  <cp:revision>55</cp:revision>
  <dcterms:created xsi:type="dcterms:W3CDTF">2023-01-28T16:11:40Z</dcterms:created>
  <dcterms:modified xsi:type="dcterms:W3CDTF">2023-03-06T14:59:56Z</dcterms:modified>
</cp:coreProperties>
</file>